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44" r:id="rId1"/>
  </p:sldMasterIdLst>
  <p:notesMasterIdLst>
    <p:notesMasterId r:id="rId39"/>
  </p:notesMasterIdLst>
  <p:handoutMasterIdLst>
    <p:handoutMasterId r:id="rId40"/>
  </p:handoutMasterIdLst>
  <p:sldIdLst>
    <p:sldId id="312" r:id="rId2"/>
    <p:sldId id="256" r:id="rId3"/>
    <p:sldId id="313" r:id="rId4"/>
    <p:sldId id="258" r:id="rId5"/>
    <p:sldId id="260" r:id="rId6"/>
    <p:sldId id="262" r:id="rId7"/>
    <p:sldId id="271" r:id="rId8"/>
    <p:sldId id="268" r:id="rId9"/>
    <p:sldId id="272" r:id="rId10"/>
    <p:sldId id="263" r:id="rId11"/>
    <p:sldId id="274" r:id="rId12"/>
    <p:sldId id="270" r:id="rId13"/>
    <p:sldId id="278" r:id="rId14"/>
    <p:sldId id="285" r:id="rId15"/>
    <p:sldId id="279" r:id="rId16"/>
    <p:sldId id="314" r:id="rId17"/>
    <p:sldId id="311" r:id="rId18"/>
    <p:sldId id="286" r:id="rId19"/>
    <p:sldId id="281" r:id="rId20"/>
    <p:sldId id="315" r:id="rId21"/>
    <p:sldId id="280" r:id="rId22"/>
    <p:sldId id="306" r:id="rId23"/>
    <p:sldId id="301" r:id="rId24"/>
    <p:sldId id="288" r:id="rId25"/>
    <p:sldId id="302" r:id="rId26"/>
    <p:sldId id="303" r:id="rId27"/>
    <p:sldId id="291" r:id="rId28"/>
    <p:sldId id="305" r:id="rId29"/>
    <p:sldId id="282" r:id="rId30"/>
    <p:sldId id="289" r:id="rId31"/>
    <p:sldId id="304" r:id="rId32"/>
    <p:sldId id="287" r:id="rId33"/>
    <p:sldId id="295" r:id="rId34"/>
    <p:sldId id="307" r:id="rId35"/>
    <p:sldId id="299" r:id="rId36"/>
    <p:sldId id="300" r:id="rId37"/>
    <p:sldId id="316" r:id="rId38"/>
  </p:sldIdLst>
  <p:sldSz cx="9144000" cy="6858000" type="screen4x3"/>
  <p:notesSz cx="6858000" cy="9312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277" autoAdjust="0"/>
  </p:normalViewPr>
  <p:slideViewPr>
    <p:cSldViewPr>
      <p:cViewPr varScale="1">
        <p:scale>
          <a:sx n="65" d="100"/>
          <a:sy n="65" d="100"/>
        </p:scale>
        <p:origin x="-153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059"/>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059"/>
          </a:xfrm>
          <a:prstGeom prst="rect">
            <a:avLst/>
          </a:prstGeom>
        </p:spPr>
        <p:txBody>
          <a:bodyPr vert="horz" lIns="91440" tIns="45720" rIns="91440" bIns="45720" rtlCol="0"/>
          <a:lstStyle>
            <a:lvl1pPr algn="r">
              <a:defRPr sz="1200"/>
            </a:lvl1pPr>
          </a:lstStyle>
          <a:p>
            <a:fld id="{B025EE75-0090-4EC1-BEF6-2ADD12CB4971}" type="datetimeFigureOut">
              <a:rPr lang="en-US" smtClean="0"/>
              <a:t>9/24/2012</a:t>
            </a:fld>
            <a:endParaRPr lang="en-US"/>
          </a:p>
        </p:txBody>
      </p:sp>
      <p:sp>
        <p:nvSpPr>
          <p:cNvPr id="4" name="Footer Placeholder 3"/>
          <p:cNvSpPr>
            <a:spLocks noGrp="1"/>
          </p:cNvSpPr>
          <p:nvPr>
            <p:ph type="ftr" sz="quarter" idx="2"/>
          </p:nvPr>
        </p:nvSpPr>
        <p:spPr>
          <a:xfrm>
            <a:off x="0" y="8845630"/>
            <a:ext cx="2971800" cy="46505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5630"/>
            <a:ext cx="2971800" cy="465058"/>
          </a:xfrm>
          <a:prstGeom prst="rect">
            <a:avLst/>
          </a:prstGeom>
        </p:spPr>
        <p:txBody>
          <a:bodyPr vert="horz" lIns="91440" tIns="45720" rIns="91440" bIns="45720" rtlCol="0" anchor="b"/>
          <a:lstStyle>
            <a:lvl1pPr algn="r">
              <a:defRPr sz="1200"/>
            </a:lvl1pPr>
          </a:lstStyle>
          <a:p>
            <a:fld id="{B4A830A7-B399-4E1A-B792-16BBF5E495AB}" type="slidenum">
              <a:rPr lang="en-US" smtClean="0"/>
              <a:t>‹#›</a:t>
            </a:fld>
            <a:endParaRPr lang="en-US"/>
          </a:p>
        </p:txBody>
      </p:sp>
    </p:spTree>
    <p:extLst>
      <p:ext uri="{BB962C8B-B14F-4D97-AF65-F5344CB8AC3E}">
        <p14:creationId xmlns:p14="http://schemas.microsoft.com/office/powerpoint/2010/main" val="2990435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059"/>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059"/>
          </a:xfrm>
          <a:prstGeom prst="rect">
            <a:avLst/>
          </a:prstGeom>
        </p:spPr>
        <p:txBody>
          <a:bodyPr vert="horz" lIns="91440" tIns="45720" rIns="91440" bIns="45720" rtlCol="0"/>
          <a:lstStyle>
            <a:lvl1pPr algn="r">
              <a:defRPr sz="1200"/>
            </a:lvl1pPr>
          </a:lstStyle>
          <a:p>
            <a:fld id="{22F59135-E43D-4518-B6E8-E005C55BB3C5}" type="datetimeFigureOut">
              <a:rPr lang="en-US" smtClean="0"/>
              <a:t>9/24/2012</a:t>
            </a:fld>
            <a:endParaRPr lang="en-US"/>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23609"/>
            <a:ext cx="5486400" cy="419028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5630"/>
            <a:ext cx="2971800" cy="46505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5630"/>
            <a:ext cx="2971800" cy="465058"/>
          </a:xfrm>
          <a:prstGeom prst="rect">
            <a:avLst/>
          </a:prstGeom>
        </p:spPr>
        <p:txBody>
          <a:bodyPr vert="horz" lIns="91440" tIns="45720" rIns="91440" bIns="45720" rtlCol="0" anchor="b"/>
          <a:lstStyle>
            <a:lvl1pPr algn="r">
              <a:defRPr sz="1200"/>
            </a:lvl1pPr>
          </a:lstStyle>
          <a:p>
            <a:fld id="{526FE299-BE22-4A27-BE30-0C774D6C7BFD}" type="slidenum">
              <a:rPr lang="en-US" smtClean="0"/>
              <a:t>‹#›</a:t>
            </a:fld>
            <a:endParaRPr lang="en-US"/>
          </a:p>
        </p:txBody>
      </p:sp>
    </p:spTree>
    <p:extLst>
      <p:ext uri="{BB962C8B-B14F-4D97-AF65-F5344CB8AC3E}">
        <p14:creationId xmlns:p14="http://schemas.microsoft.com/office/powerpoint/2010/main" val="3024004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algn="ctr" eaLnBrk="0" fontAlgn="base" hangingPunct="0">
              <a:spcBef>
                <a:spcPct val="0"/>
              </a:spcBef>
              <a:spcAft>
                <a:spcPct val="0"/>
              </a:spcAft>
              <a:defRPr sz="2000">
                <a:solidFill>
                  <a:schemeClr val="tx1"/>
                </a:solidFill>
                <a:latin typeface="Arial" pitchFamily="34" charset="0"/>
              </a:defRPr>
            </a:lvl6pPr>
            <a:lvl7pPr marL="2971800" indent="-228600" algn="ctr" eaLnBrk="0" fontAlgn="base" hangingPunct="0">
              <a:spcBef>
                <a:spcPct val="0"/>
              </a:spcBef>
              <a:spcAft>
                <a:spcPct val="0"/>
              </a:spcAft>
              <a:defRPr sz="2000">
                <a:solidFill>
                  <a:schemeClr val="tx1"/>
                </a:solidFill>
                <a:latin typeface="Arial" pitchFamily="34" charset="0"/>
              </a:defRPr>
            </a:lvl7pPr>
            <a:lvl8pPr marL="3429000" indent="-228600" algn="ctr" eaLnBrk="0" fontAlgn="base" hangingPunct="0">
              <a:spcBef>
                <a:spcPct val="0"/>
              </a:spcBef>
              <a:spcAft>
                <a:spcPct val="0"/>
              </a:spcAft>
              <a:defRPr sz="2000">
                <a:solidFill>
                  <a:schemeClr val="tx1"/>
                </a:solidFill>
                <a:latin typeface="Arial" pitchFamily="34" charset="0"/>
              </a:defRPr>
            </a:lvl8pPr>
            <a:lvl9pPr marL="3886200" indent="-228600" algn="ctr" eaLnBrk="0" fontAlgn="base" hangingPunct="0">
              <a:spcBef>
                <a:spcPct val="0"/>
              </a:spcBef>
              <a:spcAft>
                <a:spcPct val="0"/>
              </a:spcAft>
              <a:defRPr sz="2000">
                <a:solidFill>
                  <a:schemeClr val="tx1"/>
                </a:solidFill>
                <a:latin typeface="Arial" pitchFamily="34" charset="0"/>
              </a:defRPr>
            </a:lvl9pPr>
          </a:lstStyle>
          <a:p>
            <a:pPr eaLnBrk="1" hangingPunct="1"/>
            <a:fld id="{92A9BA4E-7C6A-4845-86F5-6DF83E5554BE}" type="slidenum">
              <a:rPr lang="en-US" sz="1200" smtClean="0"/>
              <a:pPr eaLnBrk="1" hangingPunct="1"/>
              <a:t>1</a:t>
            </a:fld>
            <a:endParaRPr lang="en-US" sz="1200" dirty="0" smtClean="0"/>
          </a:p>
        </p:txBody>
      </p:sp>
      <p:sp>
        <p:nvSpPr>
          <p:cNvPr id="48131" name="Rectangle 2"/>
          <p:cNvSpPr>
            <a:spLocks noGrp="1" noRot="1" noChangeAspect="1" noChangeArrowheads="1" noTextEdit="1"/>
          </p:cNvSpPr>
          <p:nvPr>
            <p:ph type="sldImg"/>
          </p:nvPr>
        </p:nvSpPr>
        <p:spPr>
          <a:solidFill>
            <a:srgbClr val="FFFFFF"/>
          </a:solidFill>
          <a:ln/>
        </p:spPr>
      </p:sp>
      <p:sp>
        <p:nvSpPr>
          <p:cNvPr id="48132" name="Rectangle 3"/>
          <p:cNvSpPr>
            <a:spLocks noGrp="1" noChangeArrowheads="1"/>
          </p:cNvSpPr>
          <p:nvPr>
            <p:ph type="body" idx="1"/>
          </p:nvPr>
        </p:nvSpPr>
        <p:spPr>
          <a:xfrm>
            <a:off x="914400" y="4423610"/>
            <a:ext cx="5029200" cy="4191872"/>
          </a:xfrm>
          <a:solidFill>
            <a:srgbClr val="FFFFFF"/>
          </a:solidFill>
          <a:ln>
            <a:solidFill>
              <a:srgbClr val="000000"/>
            </a:solid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algn="ctr" eaLnBrk="0" fontAlgn="base" hangingPunct="0">
              <a:spcBef>
                <a:spcPct val="0"/>
              </a:spcBef>
              <a:spcAft>
                <a:spcPct val="0"/>
              </a:spcAft>
              <a:defRPr sz="2000">
                <a:solidFill>
                  <a:schemeClr val="tx1"/>
                </a:solidFill>
                <a:latin typeface="Arial" pitchFamily="34" charset="0"/>
              </a:defRPr>
            </a:lvl6pPr>
            <a:lvl7pPr marL="2971800" indent="-228600" algn="ctr" eaLnBrk="0" fontAlgn="base" hangingPunct="0">
              <a:spcBef>
                <a:spcPct val="0"/>
              </a:spcBef>
              <a:spcAft>
                <a:spcPct val="0"/>
              </a:spcAft>
              <a:defRPr sz="2000">
                <a:solidFill>
                  <a:schemeClr val="tx1"/>
                </a:solidFill>
                <a:latin typeface="Arial" pitchFamily="34" charset="0"/>
              </a:defRPr>
            </a:lvl7pPr>
            <a:lvl8pPr marL="3429000" indent="-228600" algn="ctr" eaLnBrk="0" fontAlgn="base" hangingPunct="0">
              <a:spcBef>
                <a:spcPct val="0"/>
              </a:spcBef>
              <a:spcAft>
                <a:spcPct val="0"/>
              </a:spcAft>
              <a:defRPr sz="2000">
                <a:solidFill>
                  <a:schemeClr val="tx1"/>
                </a:solidFill>
                <a:latin typeface="Arial" pitchFamily="34" charset="0"/>
              </a:defRPr>
            </a:lvl8pPr>
            <a:lvl9pPr marL="3886200" indent="-228600" algn="ctr" eaLnBrk="0" fontAlgn="base" hangingPunct="0">
              <a:spcBef>
                <a:spcPct val="0"/>
              </a:spcBef>
              <a:spcAft>
                <a:spcPct val="0"/>
              </a:spcAft>
              <a:defRPr sz="2000">
                <a:solidFill>
                  <a:schemeClr val="tx1"/>
                </a:solidFill>
                <a:latin typeface="Arial" pitchFamily="34" charset="0"/>
              </a:defRPr>
            </a:lvl9pPr>
          </a:lstStyle>
          <a:p>
            <a:pPr eaLnBrk="1" hangingPunct="1"/>
            <a:fld id="{3DD5E50A-DDA3-4144-ADC7-7C588899D824}" type="slidenum">
              <a:rPr lang="en-US" sz="1200" smtClean="0"/>
              <a:pPr eaLnBrk="1" hangingPunct="1"/>
              <a:t>16</a:t>
            </a:fld>
            <a:endParaRPr lang="en-US" sz="1200" dirty="0"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716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algn="ctr" eaLnBrk="0" fontAlgn="base" hangingPunct="0">
              <a:spcBef>
                <a:spcPct val="0"/>
              </a:spcBef>
              <a:spcAft>
                <a:spcPct val="0"/>
              </a:spcAft>
              <a:defRPr sz="2000">
                <a:solidFill>
                  <a:schemeClr val="tx1"/>
                </a:solidFill>
                <a:latin typeface="Arial" pitchFamily="34" charset="0"/>
              </a:defRPr>
            </a:lvl6pPr>
            <a:lvl7pPr marL="2971800" indent="-228600" algn="ctr" eaLnBrk="0" fontAlgn="base" hangingPunct="0">
              <a:spcBef>
                <a:spcPct val="0"/>
              </a:spcBef>
              <a:spcAft>
                <a:spcPct val="0"/>
              </a:spcAft>
              <a:defRPr sz="2000">
                <a:solidFill>
                  <a:schemeClr val="tx1"/>
                </a:solidFill>
                <a:latin typeface="Arial" pitchFamily="34" charset="0"/>
              </a:defRPr>
            </a:lvl7pPr>
            <a:lvl8pPr marL="3429000" indent="-228600" algn="ctr" eaLnBrk="0" fontAlgn="base" hangingPunct="0">
              <a:spcBef>
                <a:spcPct val="0"/>
              </a:spcBef>
              <a:spcAft>
                <a:spcPct val="0"/>
              </a:spcAft>
              <a:defRPr sz="2000">
                <a:solidFill>
                  <a:schemeClr val="tx1"/>
                </a:solidFill>
                <a:latin typeface="Arial" pitchFamily="34" charset="0"/>
              </a:defRPr>
            </a:lvl8pPr>
            <a:lvl9pPr marL="3886200" indent="-228600" algn="ctr" eaLnBrk="0" fontAlgn="base" hangingPunct="0">
              <a:spcBef>
                <a:spcPct val="0"/>
              </a:spcBef>
              <a:spcAft>
                <a:spcPct val="0"/>
              </a:spcAft>
              <a:defRPr sz="2000">
                <a:solidFill>
                  <a:schemeClr val="tx1"/>
                </a:solidFill>
                <a:latin typeface="Arial" pitchFamily="34" charset="0"/>
              </a:defRPr>
            </a:lvl9pPr>
          </a:lstStyle>
          <a:p>
            <a:pPr eaLnBrk="1" hangingPunct="1"/>
            <a:fld id="{8B04C16E-5FAF-4B90-9674-8FDB2A76235E}" type="slidenum">
              <a:rPr lang="en-US" sz="1200" smtClean="0"/>
              <a:pPr eaLnBrk="1" hangingPunct="1"/>
              <a:t>22</a:t>
            </a:fld>
            <a:endParaRPr 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706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algn="ctr" eaLnBrk="0" fontAlgn="base" hangingPunct="0">
              <a:spcBef>
                <a:spcPct val="0"/>
              </a:spcBef>
              <a:spcAft>
                <a:spcPct val="0"/>
              </a:spcAft>
              <a:defRPr sz="2000">
                <a:solidFill>
                  <a:schemeClr val="tx1"/>
                </a:solidFill>
                <a:latin typeface="Arial" pitchFamily="34" charset="0"/>
              </a:defRPr>
            </a:lvl6pPr>
            <a:lvl7pPr marL="2971800" indent="-228600" algn="ctr" eaLnBrk="0" fontAlgn="base" hangingPunct="0">
              <a:spcBef>
                <a:spcPct val="0"/>
              </a:spcBef>
              <a:spcAft>
                <a:spcPct val="0"/>
              </a:spcAft>
              <a:defRPr sz="2000">
                <a:solidFill>
                  <a:schemeClr val="tx1"/>
                </a:solidFill>
                <a:latin typeface="Arial" pitchFamily="34" charset="0"/>
              </a:defRPr>
            </a:lvl7pPr>
            <a:lvl8pPr marL="3429000" indent="-228600" algn="ctr" eaLnBrk="0" fontAlgn="base" hangingPunct="0">
              <a:spcBef>
                <a:spcPct val="0"/>
              </a:spcBef>
              <a:spcAft>
                <a:spcPct val="0"/>
              </a:spcAft>
              <a:defRPr sz="2000">
                <a:solidFill>
                  <a:schemeClr val="tx1"/>
                </a:solidFill>
                <a:latin typeface="Arial" pitchFamily="34" charset="0"/>
              </a:defRPr>
            </a:lvl8pPr>
            <a:lvl9pPr marL="3886200" indent="-228600" algn="ctr" eaLnBrk="0" fontAlgn="base" hangingPunct="0">
              <a:spcBef>
                <a:spcPct val="0"/>
              </a:spcBef>
              <a:spcAft>
                <a:spcPct val="0"/>
              </a:spcAft>
              <a:defRPr sz="2000">
                <a:solidFill>
                  <a:schemeClr val="tx1"/>
                </a:solidFill>
                <a:latin typeface="Arial" pitchFamily="34" charset="0"/>
              </a:defRPr>
            </a:lvl9pPr>
          </a:lstStyle>
          <a:p>
            <a:pPr eaLnBrk="1" hangingPunct="1"/>
            <a:fld id="{8AAEB35F-4DB1-4DDD-8097-F2B8C8E82324}" type="slidenum">
              <a:rPr lang="en-US" sz="1200" smtClean="0"/>
              <a:pPr eaLnBrk="1" hangingPunct="1"/>
              <a:t>28</a:t>
            </a:fld>
            <a:endParaRPr lang="en-US"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algn="ctr" eaLnBrk="0" fontAlgn="base" hangingPunct="0">
              <a:spcBef>
                <a:spcPct val="0"/>
              </a:spcBef>
              <a:spcAft>
                <a:spcPct val="0"/>
              </a:spcAft>
              <a:defRPr sz="2000">
                <a:solidFill>
                  <a:schemeClr val="tx1"/>
                </a:solidFill>
                <a:latin typeface="Arial" pitchFamily="34" charset="0"/>
              </a:defRPr>
            </a:lvl6pPr>
            <a:lvl7pPr marL="2971800" indent="-228600" algn="ctr" eaLnBrk="0" fontAlgn="base" hangingPunct="0">
              <a:spcBef>
                <a:spcPct val="0"/>
              </a:spcBef>
              <a:spcAft>
                <a:spcPct val="0"/>
              </a:spcAft>
              <a:defRPr sz="2000">
                <a:solidFill>
                  <a:schemeClr val="tx1"/>
                </a:solidFill>
                <a:latin typeface="Arial" pitchFamily="34" charset="0"/>
              </a:defRPr>
            </a:lvl7pPr>
            <a:lvl8pPr marL="3429000" indent="-228600" algn="ctr" eaLnBrk="0" fontAlgn="base" hangingPunct="0">
              <a:spcBef>
                <a:spcPct val="0"/>
              </a:spcBef>
              <a:spcAft>
                <a:spcPct val="0"/>
              </a:spcAft>
              <a:defRPr sz="2000">
                <a:solidFill>
                  <a:schemeClr val="tx1"/>
                </a:solidFill>
                <a:latin typeface="Arial" pitchFamily="34" charset="0"/>
              </a:defRPr>
            </a:lvl8pPr>
            <a:lvl9pPr marL="3886200" indent="-228600" algn="ctr" eaLnBrk="0" fontAlgn="base" hangingPunct="0">
              <a:spcBef>
                <a:spcPct val="0"/>
              </a:spcBef>
              <a:spcAft>
                <a:spcPct val="0"/>
              </a:spcAft>
              <a:defRPr sz="2000">
                <a:solidFill>
                  <a:schemeClr val="tx1"/>
                </a:solidFill>
                <a:latin typeface="Arial" pitchFamily="34" charset="0"/>
              </a:defRPr>
            </a:lvl9pPr>
          </a:lstStyle>
          <a:p>
            <a:pPr eaLnBrk="1" hangingPunct="1"/>
            <a:fld id="{718FB4CC-3EF6-4DA3-A876-B91B407548E4}" type="slidenum">
              <a:rPr lang="en-US" sz="1200" smtClean="0"/>
              <a:pPr eaLnBrk="1" hangingPunct="1"/>
              <a:t>31</a:t>
            </a:fld>
            <a:endParaRPr lang="en-US"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06C27FE-1B47-433D-8A1E-7311AB2F7471}" type="datetimeFigureOut">
              <a:rPr lang="en-US" smtClean="0"/>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C3AA93-B58F-47C2-B9F6-17B2D72E1A3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6C27FE-1B47-433D-8A1E-7311AB2F7471}" type="datetimeFigureOut">
              <a:rPr lang="en-US" smtClean="0"/>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C3AA93-B58F-47C2-B9F6-17B2D72E1A3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6C27FE-1B47-433D-8A1E-7311AB2F7471}" type="datetimeFigureOut">
              <a:rPr lang="en-US" smtClean="0"/>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C3AA93-B58F-47C2-B9F6-17B2D72E1A3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6C27FE-1B47-433D-8A1E-7311AB2F7471}" type="datetimeFigureOut">
              <a:rPr lang="en-US" smtClean="0"/>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C3AA93-B58F-47C2-B9F6-17B2D72E1A3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6C27FE-1B47-433D-8A1E-7311AB2F7471}" type="datetimeFigureOut">
              <a:rPr lang="en-US" smtClean="0"/>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C3AA93-B58F-47C2-B9F6-17B2D72E1A3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06C27FE-1B47-433D-8A1E-7311AB2F7471}" type="datetimeFigureOut">
              <a:rPr lang="en-US" smtClean="0"/>
              <a:t>9/24/2012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C3AA93-B58F-47C2-B9F6-17B2D72E1A3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6C27FE-1B47-433D-8A1E-7311AB2F7471}" type="datetimeFigureOut">
              <a:rPr lang="en-US" smtClean="0"/>
              <a:t>9/24/2012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C3AA93-B58F-47C2-B9F6-17B2D72E1A3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6C27FE-1B47-433D-8A1E-7311AB2F7471}" type="datetimeFigureOut">
              <a:rPr lang="en-US" smtClean="0"/>
              <a:t>9/24/2012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C3AA93-B58F-47C2-B9F6-17B2D72E1A3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6C27FE-1B47-433D-8A1E-7311AB2F7471}" type="datetimeFigureOut">
              <a:rPr lang="en-US" smtClean="0"/>
              <a:t>9/24/2012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C3AA93-B58F-47C2-B9F6-17B2D72E1A3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6C27FE-1B47-433D-8A1E-7311AB2F7471}" type="datetimeFigureOut">
              <a:rPr lang="en-US" smtClean="0"/>
              <a:t>9/24/2012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C3AA93-B58F-47C2-B9F6-17B2D72E1A37}"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C06C27FE-1B47-433D-8A1E-7311AB2F7471}" type="datetimeFigureOut">
              <a:rPr lang="en-US" smtClean="0"/>
              <a:t>9/24/2012</a:t>
            </a:fld>
            <a:endParaRPr lang="en-US"/>
          </a:p>
        </p:txBody>
      </p:sp>
      <p:sp>
        <p:nvSpPr>
          <p:cNvPr id="9" name="Slide Number Placeholder 8"/>
          <p:cNvSpPr>
            <a:spLocks noGrp="1"/>
          </p:cNvSpPr>
          <p:nvPr>
            <p:ph type="sldNum" sz="quarter" idx="11"/>
          </p:nvPr>
        </p:nvSpPr>
        <p:spPr/>
        <p:txBody>
          <a:bodyPr/>
          <a:lstStyle/>
          <a:p>
            <a:fld id="{70C3AA93-B58F-47C2-B9F6-17B2D72E1A37}"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70C3AA93-B58F-47C2-B9F6-17B2D72E1A37}"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C06C27FE-1B47-433D-8A1E-7311AB2F7471}" type="datetimeFigureOut">
              <a:rPr lang="en-US" smtClean="0"/>
              <a:t>9/24/2012</a:t>
            </a:fld>
            <a:endParaRPr lang="en-US"/>
          </a:p>
        </p:txBody>
      </p:sp>
    </p:spTree>
  </p:cSld>
  <p:clrMap bg1="lt1" tx1="dk1" bg2="lt2" tx2="dk2" accent1="accent1" accent2="accent2" accent3="accent3" accent4="accent4" accent5="accent5" accent6="accent6" hlink="hlink" folHlink="folHlink"/>
  <p:sldLayoutIdLst>
    <p:sldLayoutId id="2147484345" r:id="rId1"/>
    <p:sldLayoutId id="2147484346" r:id="rId2"/>
    <p:sldLayoutId id="2147484347" r:id="rId3"/>
    <p:sldLayoutId id="2147484348" r:id="rId4"/>
    <p:sldLayoutId id="2147484349" r:id="rId5"/>
    <p:sldLayoutId id="2147484350" r:id="rId6"/>
    <p:sldLayoutId id="2147484351" r:id="rId7"/>
    <p:sldLayoutId id="2147484352" r:id="rId8"/>
    <p:sldLayoutId id="2147484353" r:id="rId9"/>
    <p:sldLayoutId id="2147484354" r:id="rId10"/>
    <p:sldLayoutId id="214748435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tulane.edu/cps/" TargetMode="External"/><Relationship Id="rId2" Type="http://schemas.openxmlformats.org/officeDocument/2006/relationships/hyperlink" Target="mailto:moely@tulane.edu"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endParaRPr lang="en-US" dirty="0" smtClean="0"/>
          </a:p>
        </p:txBody>
      </p:sp>
      <p:sp>
        <p:nvSpPr>
          <p:cNvPr id="7171" name="Rectangle 3"/>
          <p:cNvSpPr>
            <a:spLocks noGrp="1" noChangeArrowheads="1"/>
          </p:cNvSpPr>
          <p:nvPr>
            <p:ph idx="1"/>
          </p:nvPr>
        </p:nvSpPr>
        <p:spPr/>
        <p:txBody>
          <a:bodyPr/>
          <a:lstStyle/>
          <a:p>
            <a:pPr eaLnBrk="1" hangingPunct="1"/>
            <a:endParaRPr lang="en-US" dirty="0" smtClean="0"/>
          </a:p>
        </p:txBody>
      </p:sp>
      <p:pic>
        <p:nvPicPr>
          <p:cNvPr id="7172" name="Picture 4" descr="Untitled-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8600"/>
            <a:ext cx="9144000" cy="597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Rectangle 5"/>
          <p:cNvSpPr>
            <a:spLocks noChangeArrowheads="1"/>
          </p:cNvSpPr>
          <p:nvPr/>
        </p:nvSpPr>
        <p:spPr bwMode="auto">
          <a:xfrm>
            <a:off x="0" y="0"/>
            <a:ext cx="9144000" cy="304800"/>
          </a:xfrm>
          <a:prstGeom prst="rect">
            <a:avLst/>
          </a:prstGeom>
          <a:solidFill>
            <a:srgbClr val="0E460A"/>
          </a:solidFill>
          <a:ln w="9525">
            <a:solidFill>
              <a:schemeClr val="tx1"/>
            </a:solidFill>
            <a:miter lim="800000"/>
            <a:headEnd/>
            <a:tailEnd/>
          </a:ln>
        </p:spPr>
        <p:txBody>
          <a:bodyPr wrap="none" anchor="ctr"/>
          <a:lstStyle/>
          <a:p>
            <a:pPr eaLnBrk="0" hangingPunct="0"/>
            <a:endParaRPr lang="en-US" sz="2400" dirty="0">
              <a:solidFill>
                <a:srgbClr val="0E460A"/>
              </a:solidFill>
              <a:effectLst/>
              <a:ea typeface="ＭＳ Ｐゴシック" pitchFamily="34" charset="-128"/>
            </a:endParaRPr>
          </a:p>
        </p:txBody>
      </p:sp>
      <p:sp>
        <p:nvSpPr>
          <p:cNvPr id="142342" name="Rectangle 6"/>
          <p:cNvSpPr>
            <a:spLocks noChangeArrowheads="1"/>
          </p:cNvSpPr>
          <p:nvPr/>
        </p:nvSpPr>
        <p:spPr bwMode="auto">
          <a:xfrm>
            <a:off x="0" y="6096000"/>
            <a:ext cx="9144000" cy="762000"/>
          </a:xfrm>
          <a:prstGeom prst="rect">
            <a:avLst/>
          </a:prstGeom>
          <a:solidFill>
            <a:srgbClr val="0E460A"/>
          </a:solidFill>
          <a:ln w="9525">
            <a:solidFill>
              <a:schemeClr val="tx1"/>
            </a:solidFill>
            <a:miter lim="800000"/>
            <a:headEnd/>
            <a:tailEnd/>
          </a:ln>
        </p:spPr>
        <p:txBody>
          <a:bodyPr wrap="none" anchor="ctr"/>
          <a:lstStyle/>
          <a:p>
            <a:pPr>
              <a:defRPr/>
            </a:pPr>
            <a:endParaRPr lang="en-US" dirty="0">
              <a:latin typeface="Arial" charset="0"/>
            </a:endParaRPr>
          </a:p>
        </p:txBody>
      </p:sp>
    </p:spTree>
    <p:extLst>
      <p:ext uri="{BB962C8B-B14F-4D97-AF65-F5344CB8AC3E}">
        <p14:creationId xmlns:p14="http://schemas.microsoft.com/office/powerpoint/2010/main" val="122318582"/>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1" y="533400"/>
            <a:ext cx="7620000" cy="1295400"/>
          </a:xfrm>
        </p:spPr>
        <p:txBody>
          <a:bodyPr/>
          <a:lstStyle/>
          <a:p>
            <a:pPr algn="ctr"/>
            <a:r>
              <a:rPr lang="en-US" dirty="0" smtClean="0"/>
              <a:t>Cross-Sectional Design </a:t>
            </a:r>
            <a:endParaRPr lang="en-US" dirty="0"/>
          </a:p>
        </p:txBody>
      </p:sp>
      <p:pic>
        <p:nvPicPr>
          <p:cNvPr id="2050" name="Picture 2" descr="C:\Users\Barbara Moely\Documents\2012 Baltimore Conference\DESIGN PAPER\2012_09_14\Longitudinal _0002.jpg"/>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133600" y="1981200"/>
            <a:ext cx="3581400"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70342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Time Lag Comparisons</a:t>
            </a:r>
            <a:endParaRPr lang="en-US" dirty="0"/>
          </a:p>
        </p:txBody>
      </p:sp>
      <p:sp>
        <p:nvSpPr>
          <p:cNvPr id="3" name="Content Placeholder 2"/>
          <p:cNvSpPr>
            <a:spLocks noGrp="1"/>
          </p:cNvSpPr>
          <p:nvPr>
            <p:ph idx="1"/>
          </p:nvPr>
        </p:nvSpPr>
        <p:spPr/>
        <p:txBody>
          <a:bodyPr>
            <a:normAutofit lnSpcReduction="10000"/>
          </a:bodyPr>
          <a:lstStyle/>
          <a:p>
            <a:r>
              <a:rPr lang="en-US" dirty="0" smtClean="0"/>
              <a:t>Working with the data already described, </a:t>
            </a:r>
            <a:r>
              <a:rPr lang="en-US" dirty="0" err="1" smtClean="0"/>
              <a:t>Whitbourne</a:t>
            </a:r>
            <a:r>
              <a:rPr lang="en-US" dirty="0" smtClean="0"/>
              <a:t> and Waterman asked an additional question:   The change seen over ten years in the longitudinal study could be due either to individual development over time or to other things that happened over the ten-year period.  The time lag design, which compares same-age individuals from two different time periods, thus controlling for age, </a:t>
            </a:r>
            <a:r>
              <a:rPr lang="en-US" dirty="0" smtClean="0"/>
              <a:t>allowed them </a:t>
            </a:r>
            <a:r>
              <a:rPr lang="en-US" dirty="0" smtClean="0"/>
              <a:t>to look at variation with changes in the environment to which individuals are exposed.  Findings here </a:t>
            </a:r>
            <a:r>
              <a:rPr lang="en-US" dirty="0" smtClean="0"/>
              <a:t>differed </a:t>
            </a:r>
            <a:r>
              <a:rPr lang="en-US" dirty="0" smtClean="0"/>
              <a:t>for men and women: </a:t>
            </a:r>
          </a:p>
          <a:p>
            <a:r>
              <a:rPr lang="en-US" dirty="0" smtClean="0"/>
              <a:t>For men, those tested at the later time </a:t>
            </a:r>
            <a:r>
              <a:rPr lang="en-US" dirty="0" smtClean="0"/>
              <a:t>were </a:t>
            </a:r>
            <a:r>
              <a:rPr lang="en-US" dirty="0" smtClean="0"/>
              <a:t>actually less mature than those tested earlier.  </a:t>
            </a:r>
          </a:p>
          <a:p>
            <a:r>
              <a:rPr lang="en-US" dirty="0" smtClean="0"/>
              <a:t>For women, the pattern </a:t>
            </a:r>
            <a:r>
              <a:rPr lang="en-US" dirty="0" smtClean="0"/>
              <a:t>was </a:t>
            </a:r>
            <a:r>
              <a:rPr lang="en-US" dirty="0" smtClean="0"/>
              <a:t>the opposite:  Those tested in 1976 </a:t>
            </a:r>
            <a:r>
              <a:rPr lang="en-US" dirty="0" smtClean="0"/>
              <a:t>showed </a:t>
            </a:r>
            <a:r>
              <a:rPr lang="en-US" dirty="0" smtClean="0"/>
              <a:t>higher scores than the same-age individuals from ten years earlier.  </a:t>
            </a:r>
            <a:endParaRPr lang="en-US" dirty="0"/>
          </a:p>
        </p:txBody>
      </p:sp>
    </p:spTree>
    <p:extLst>
      <p:ext uri="{BB962C8B-B14F-4D97-AF65-F5344CB8AC3E}">
        <p14:creationId xmlns:p14="http://schemas.microsoft.com/office/powerpoint/2010/main" val="42494249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325562"/>
          </a:xfrm>
        </p:spPr>
        <p:txBody>
          <a:bodyPr/>
          <a:lstStyle/>
          <a:p>
            <a:pPr algn="ctr"/>
            <a:r>
              <a:rPr lang="en-US" dirty="0" smtClean="0"/>
              <a:t>Time Lag Design </a:t>
            </a:r>
            <a:endParaRPr lang="en-US" dirty="0"/>
          </a:p>
        </p:txBody>
      </p:sp>
      <p:pic>
        <p:nvPicPr>
          <p:cNvPr id="4099" name="Picture 3" descr="C:\Users\Barbara Moely\Documents\2012 Baltimore Conference\DESIGN PAPER\2012_09_14\Time Lag Design_00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752600"/>
            <a:ext cx="3579813" cy="510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29892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Conclusions from W&amp;W Study</a:t>
            </a:r>
            <a:endParaRPr lang="en-US" dirty="0"/>
          </a:p>
        </p:txBody>
      </p:sp>
      <p:sp>
        <p:nvSpPr>
          <p:cNvPr id="3" name="Content Placeholder 2"/>
          <p:cNvSpPr>
            <a:spLocks noGrp="1"/>
          </p:cNvSpPr>
          <p:nvPr>
            <p:ph idx="1"/>
          </p:nvPr>
        </p:nvSpPr>
        <p:spPr/>
        <p:txBody>
          <a:bodyPr>
            <a:normAutofit fontScale="92500"/>
          </a:bodyPr>
          <a:lstStyle/>
          <a:p>
            <a:r>
              <a:rPr lang="en-US" dirty="0" smtClean="0"/>
              <a:t>For men, evidence for developmental change is clear from both the longitudinal and cross-sectional comparisons.  Increases with age can not be attributed to the passage of time or to differences between cohorts born at different times, since college students in 1976 are not more mature than college students in 1966, according to the time-lag comparison.  </a:t>
            </a:r>
          </a:p>
          <a:p>
            <a:endParaRPr lang="en-US" dirty="0"/>
          </a:p>
          <a:p>
            <a:r>
              <a:rPr lang="en-US" dirty="0" smtClean="0"/>
              <a:t>Women show a more complex pattern: Although they do change with age according to both the longitudinal and cross-sectional comparisons, they also show the influence of time: Those born later, and thus completing the survey at a later time, show a higher level of maturity.  Unspecified things in the socio-cultural environment have played a role in change that otherwise would have been characterized as due to the increase in age.  </a:t>
            </a:r>
            <a:endParaRPr lang="en-US" dirty="0"/>
          </a:p>
        </p:txBody>
      </p:sp>
    </p:spTree>
    <p:extLst>
      <p:ext uri="{BB962C8B-B14F-4D97-AF65-F5344CB8AC3E}">
        <p14:creationId xmlns:p14="http://schemas.microsoft.com/office/powerpoint/2010/main" val="7061446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1" y="228600"/>
            <a:ext cx="7620000" cy="1676400"/>
          </a:xfrm>
        </p:spPr>
        <p:txBody>
          <a:bodyPr/>
          <a:lstStyle/>
          <a:p>
            <a:pPr algn="ctr"/>
            <a:r>
              <a:rPr lang="en-US" sz="3600" dirty="0"/>
              <a:t> </a:t>
            </a:r>
            <a:r>
              <a:rPr lang="en-US" sz="2800" dirty="0" err="1"/>
              <a:t>Whitbourne</a:t>
            </a:r>
            <a:r>
              <a:rPr lang="en-US" sz="2800" dirty="0"/>
              <a:t> </a:t>
            </a:r>
            <a:r>
              <a:rPr lang="en-US" sz="2800" dirty="0" smtClean="0"/>
              <a:t>&amp; </a:t>
            </a:r>
            <a:r>
              <a:rPr lang="en-US" sz="2800" dirty="0"/>
              <a:t>Waterman (1979): Three Designs Used to “Unpack” Developmental Change </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600200"/>
            <a:ext cx="8458200" cy="4800600"/>
          </a:xfrm>
        </p:spPr>
      </p:pic>
    </p:spTree>
    <p:extLst>
      <p:ext uri="{BB962C8B-B14F-4D97-AF65-F5344CB8AC3E}">
        <p14:creationId xmlns:p14="http://schemas.microsoft.com/office/powerpoint/2010/main" val="36399212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t>Adapting the Model to </a:t>
            </a:r>
            <a:br>
              <a:rPr lang="en-US" sz="4000" dirty="0" smtClean="0"/>
            </a:br>
            <a:r>
              <a:rPr lang="en-US" sz="4000" dirty="0" smtClean="0"/>
              <a:t>Research at Tulane University</a:t>
            </a:r>
            <a:endParaRPr lang="en-US" sz="4000" dirty="0"/>
          </a:p>
        </p:txBody>
      </p:sp>
      <p:sp>
        <p:nvSpPr>
          <p:cNvPr id="3" name="Content Placeholder 2"/>
          <p:cNvSpPr>
            <a:spLocks noGrp="1"/>
          </p:cNvSpPr>
          <p:nvPr>
            <p:ph idx="1"/>
          </p:nvPr>
        </p:nvSpPr>
        <p:spPr/>
        <p:txBody>
          <a:bodyPr>
            <a:normAutofit/>
          </a:bodyPr>
          <a:lstStyle/>
          <a:p>
            <a:pPr>
              <a:spcBef>
                <a:spcPts val="0"/>
              </a:spcBef>
              <a:spcAft>
                <a:spcPts val="600"/>
              </a:spcAft>
            </a:pPr>
            <a:r>
              <a:rPr lang="en-US" dirty="0" smtClean="0"/>
              <a:t>Tulane University </a:t>
            </a:r>
          </a:p>
          <a:p>
            <a:pPr lvl="1">
              <a:spcBef>
                <a:spcPts val="0"/>
              </a:spcBef>
              <a:spcAft>
                <a:spcPts val="600"/>
              </a:spcAft>
            </a:pPr>
            <a:r>
              <a:rPr lang="en-US" dirty="0"/>
              <a:t>Private, non-sectarian university in New Orleans </a:t>
            </a:r>
          </a:p>
          <a:p>
            <a:pPr lvl="1">
              <a:spcBef>
                <a:spcPts val="0"/>
              </a:spcBef>
              <a:spcAft>
                <a:spcPts val="600"/>
              </a:spcAft>
            </a:pPr>
            <a:r>
              <a:rPr lang="en-US" dirty="0"/>
              <a:t>Carnegie ranking: “very high research activity”</a:t>
            </a:r>
          </a:p>
          <a:p>
            <a:pPr lvl="1">
              <a:spcBef>
                <a:spcPts val="0"/>
              </a:spcBef>
              <a:spcAft>
                <a:spcPts val="1800"/>
              </a:spcAft>
            </a:pPr>
            <a:r>
              <a:rPr lang="en-US" dirty="0" smtClean="0"/>
              <a:t>12,622 students, including 7,803 undergraduates </a:t>
            </a:r>
          </a:p>
          <a:p>
            <a:pPr>
              <a:spcBef>
                <a:spcPts val="0"/>
              </a:spcBef>
              <a:spcAft>
                <a:spcPts val="600"/>
              </a:spcAft>
            </a:pPr>
            <a:r>
              <a:rPr lang="en-US" dirty="0" smtClean="0"/>
              <a:t>Katrina’s Impact </a:t>
            </a:r>
          </a:p>
          <a:p>
            <a:pPr lvl="1"/>
            <a:r>
              <a:rPr lang="en-US" dirty="0" smtClean="0"/>
              <a:t>Estimated $450 million damage to campus</a:t>
            </a:r>
          </a:p>
          <a:p>
            <a:pPr lvl="1"/>
            <a:r>
              <a:rPr lang="en-US" dirty="0" smtClean="0"/>
              <a:t>University closed for fall semester 2005 </a:t>
            </a:r>
          </a:p>
          <a:p>
            <a:pPr lvl="1">
              <a:spcAft>
                <a:spcPts val="1200"/>
              </a:spcAft>
            </a:pPr>
            <a:r>
              <a:rPr lang="en-US" dirty="0" smtClean="0"/>
              <a:t>A public service graduation requirement was implemented, to begin with the class entering in the fall of 2006</a:t>
            </a:r>
          </a:p>
          <a:p>
            <a:pPr lvl="1">
              <a:spcAft>
                <a:spcPts val="1200"/>
              </a:spcAft>
            </a:pPr>
            <a:r>
              <a:rPr lang="en-US" dirty="0" smtClean="0"/>
              <a:t>The Center for Public Service was formed to implement the requirement.</a:t>
            </a:r>
          </a:p>
          <a:p>
            <a:pPr>
              <a:spcBef>
                <a:spcPts val="0"/>
              </a:spcBef>
              <a:spcAft>
                <a:spcPts val="600"/>
              </a:spcAft>
            </a:pPr>
            <a:endParaRPr lang="en-US" dirty="0" smtClean="0"/>
          </a:p>
        </p:txBody>
      </p:sp>
    </p:spTree>
    <p:extLst>
      <p:ext uri="{BB962C8B-B14F-4D97-AF65-F5344CB8AC3E}">
        <p14:creationId xmlns:p14="http://schemas.microsoft.com/office/powerpoint/2010/main" val="7061446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8"/>
          <p:cNvSpPr>
            <a:spLocks noChangeArrowheads="1"/>
          </p:cNvSpPr>
          <p:nvPr/>
        </p:nvSpPr>
        <p:spPr bwMode="auto">
          <a:xfrm>
            <a:off x="4733256" y="5486400"/>
            <a:ext cx="3496344" cy="457200"/>
          </a:xfrm>
          <a:prstGeom prst="rect">
            <a:avLst/>
          </a:prstGeom>
          <a:solidFill>
            <a:srgbClr val="C5E2FF"/>
          </a:solidFill>
          <a:ln w="9525">
            <a:miter lim="800000"/>
            <a:headEnd/>
            <a:tailEnd/>
          </a:ln>
          <a:scene3d>
            <a:camera prst="legacyPerspectiveBottomRight"/>
            <a:lightRig rig="legacyFlat3" dir="t"/>
          </a:scene3d>
          <a:sp3d extrusionH="887400" prstMaterial="legacyMatte">
            <a:bevelT w="13500" h="13500" prst="angle"/>
            <a:bevelB w="13500" h="13500" prst="angle"/>
            <a:extrusionClr>
              <a:srgbClr val="C5E2FF"/>
            </a:extrusionClr>
          </a:sp3d>
        </p:spPr>
        <p:txBody>
          <a:bodyPr wrap="none" anchor="ctr">
            <a:flatTx/>
          </a:bodyPr>
          <a:lstStyle/>
          <a:p>
            <a:pPr eaLnBrk="0" hangingPunct="0"/>
            <a:endParaRPr lang="en-US" sz="2400" b="1" dirty="0">
              <a:effectLst/>
            </a:endParaRPr>
          </a:p>
        </p:txBody>
      </p:sp>
      <p:grpSp>
        <p:nvGrpSpPr>
          <p:cNvPr id="19460" name="Group 9"/>
          <p:cNvGrpSpPr>
            <a:grpSpLocks/>
          </p:cNvGrpSpPr>
          <p:nvPr/>
        </p:nvGrpSpPr>
        <p:grpSpPr bwMode="auto">
          <a:xfrm>
            <a:off x="4724400" y="3048000"/>
            <a:ext cx="3505200" cy="463550"/>
            <a:chOff x="3792" y="1968"/>
            <a:chExt cx="1824" cy="292"/>
          </a:xfrm>
        </p:grpSpPr>
        <p:sp>
          <p:nvSpPr>
            <p:cNvPr id="19480" name="Rectangle 10"/>
            <p:cNvSpPr>
              <a:spLocks noChangeArrowheads="1"/>
            </p:cNvSpPr>
            <p:nvPr/>
          </p:nvSpPr>
          <p:spPr bwMode="auto">
            <a:xfrm>
              <a:off x="3792" y="1968"/>
              <a:ext cx="1824" cy="288"/>
            </a:xfrm>
            <a:prstGeom prst="rect">
              <a:avLst/>
            </a:prstGeom>
            <a:solidFill>
              <a:srgbClr val="CCFFFF"/>
            </a:solidFill>
            <a:ln w="9525">
              <a:miter lim="800000"/>
              <a:headEnd/>
              <a:tailEnd/>
            </a:ln>
            <a:scene3d>
              <a:camera prst="legacyPerspectiveBottomRight"/>
              <a:lightRig rig="legacyFlat3" dir="t"/>
            </a:scene3d>
            <a:sp3d extrusionH="887400" prstMaterial="legacyMatte">
              <a:bevelT w="13500" h="13500" prst="angle"/>
              <a:bevelB w="13500" h="13500" prst="angle"/>
              <a:extrusionClr>
                <a:srgbClr val="CCFFFF"/>
              </a:extrusionClr>
            </a:sp3d>
          </p:spPr>
          <p:txBody>
            <a:bodyPr wrap="none" anchor="ctr">
              <a:flatTx/>
            </a:bodyPr>
            <a:lstStyle/>
            <a:p>
              <a:pPr eaLnBrk="0" hangingPunct="0"/>
              <a:endParaRPr lang="en-US" sz="2400" b="1" dirty="0">
                <a:effectLst/>
              </a:endParaRPr>
            </a:p>
          </p:txBody>
        </p:sp>
        <p:sp>
          <p:nvSpPr>
            <p:cNvPr id="19481" name="Text Box 11"/>
            <p:cNvSpPr txBox="1">
              <a:spLocks noChangeArrowheads="1"/>
            </p:cNvSpPr>
            <p:nvPr/>
          </p:nvSpPr>
          <p:spPr bwMode="auto">
            <a:xfrm>
              <a:off x="3936" y="1972"/>
              <a:ext cx="155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algn="ctr" eaLnBrk="0" fontAlgn="base" hangingPunct="0">
                <a:spcBef>
                  <a:spcPct val="0"/>
                </a:spcBef>
                <a:spcAft>
                  <a:spcPct val="0"/>
                </a:spcAft>
                <a:defRPr sz="2000">
                  <a:solidFill>
                    <a:schemeClr val="tx1"/>
                  </a:solidFill>
                  <a:latin typeface="Arial" pitchFamily="34" charset="0"/>
                </a:defRPr>
              </a:lvl6pPr>
              <a:lvl7pPr marL="2971800" indent="-228600" algn="ctr" eaLnBrk="0" fontAlgn="base" hangingPunct="0">
                <a:spcBef>
                  <a:spcPct val="0"/>
                </a:spcBef>
                <a:spcAft>
                  <a:spcPct val="0"/>
                </a:spcAft>
                <a:defRPr sz="2000">
                  <a:solidFill>
                    <a:schemeClr val="tx1"/>
                  </a:solidFill>
                  <a:latin typeface="Arial" pitchFamily="34" charset="0"/>
                </a:defRPr>
              </a:lvl7pPr>
              <a:lvl8pPr marL="3429000" indent="-228600" algn="ctr" eaLnBrk="0" fontAlgn="base" hangingPunct="0">
                <a:spcBef>
                  <a:spcPct val="0"/>
                </a:spcBef>
                <a:spcAft>
                  <a:spcPct val="0"/>
                </a:spcAft>
                <a:defRPr sz="2000">
                  <a:solidFill>
                    <a:schemeClr val="tx1"/>
                  </a:solidFill>
                  <a:latin typeface="Arial" pitchFamily="34" charset="0"/>
                </a:defRPr>
              </a:lvl8pPr>
              <a:lvl9pPr marL="3886200" indent="-228600" algn="ctr" eaLnBrk="0" fontAlgn="base" hangingPunct="0">
                <a:spcBef>
                  <a:spcPct val="0"/>
                </a:spcBef>
                <a:spcAft>
                  <a:spcPct val="0"/>
                </a:spcAft>
                <a:defRPr sz="2000">
                  <a:solidFill>
                    <a:schemeClr val="tx1"/>
                  </a:solidFill>
                  <a:latin typeface="Arial" pitchFamily="34" charset="0"/>
                </a:defRPr>
              </a:lvl9pPr>
            </a:lstStyle>
            <a:p>
              <a:pPr algn="l"/>
              <a:r>
                <a:rPr lang="en-US" sz="2400" dirty="0">
                  <a:effectLst/>
                  <a:latin typeface="Albertus Extra Bold" pitchFamily="34" charset="0"/>
                </a:rPr>
                <a:t>Service Learning</a:t>
              </a:r>
            </a:p>
          </p:txBody>
        </p:sp>
      </p:grpSp>
      <p:grpSp>
        <p:nvGrpSpPr>
          <p:cNvPr id="19461" name="Group 12"/>
          <p:cNvGrpSpPr>
            <a:grpSpLocks/>
          </p:cNvGrpSpPr>
          <p:nvPr/>
        </p:nvGrpSpPr>
        <p:grpSpPr bwMode="auto">
          <a:xfrm>
            <a:off x="4724400" y="3657600"/>
            <a:ext cx="3505200" cy="828675"/>
            <a:chOff x="3792" y="2448"/>
            <a:chExt cx="1824" cy="522"/>
          </a:xfrm>
        </p:grpSpPr>
        <p:sp>
          <p:nvSpPr>
            <p:cNvPr id="19478" name="Rectangle 13"/>
            <p:cNvSpPr>
              <a:spLocks noChangeArrowheads="1"/>
            </p:cNvSpPr>
            <p:nvPr/>
          </p:nvSpPr>
          <p:spPr bwMode="auto">
            <a:xfrm>
              <a:off x="3792" y="2448"/>
              <a:ext cx="1824" cy="288"/>
            </a:xfrm>
            <a:prstGeom prst="rect">
              <a:avLst/>
            </a:prstGeom>
            <a:solidFill>
              <a:srgbClr val="D2D2E2"/>
            </a:solidFill>
            <a:ln w="9525">
              <a:miter lim="800000"/>
              <a:headEnd/>
              <a:tailEnd/>
            </a:ln>
            <a:scene3d>
              <a:camera prst="legacyPerspectiveBottomRight"/>
              <a:lightRig rig="legacyFlat3" dir="t"/>
            </a:scene3d>
            <a:sp3d extrusionH="887400" prstMaterial="legacyMatte">
              <a:bevelT w="13500" h="13500" prst="angle"/>
              <a:bevelB w="13500" h="13500" prst="angle"/>
              <a:extrusionClr>
                <a:srgbClr val="D2D2E2"/>
              </a:extrusionClr>
            </a:sp3d>
          </p:spPr>
          <p:txBody>
            <a:bodyPr wrap="none" anchor="ctr">
              <a:flatTx/>
            </a:bodyPr>
            <a:lstStyle/>
            <a:p>
              <a:pPr eaLnBrk="0" hangingPunct="0"/>
              <a:endParaRPr lang="en-US" sz="2400" b="1" dirty="0">
                <a:effectLst/>
              </a:endParaRPr>
            </a:p>
          </p:txBody>
        </p:sp>
        <p:sp>
          <p:nvSpPr>
            <p:cNvPr id="19479" name="Text Box 14"/>
            <p:cNvSpPr txBox="1">
              <a:spLocks noChangeArrowheads="1"/>
            </p:cNvSpPr>
            <p:nvPr/>
          </p:nvSpPr>
          <p:spPr bwMode="auto">
            <a:xfrm>
              <a:off x="4272" y="2452"/>
              <a:ext cx="959"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algn="ctr" eaLnBrk="0" fontAlgn="base" hangingPunct="0">
                <a:spcBef>
                  <a:spcPct val="0"/>
                </a:spcBef>
                <a:spcAft>
                  <a:spcPct val="0"/>
                </a:spcAft>
                <a:defRPr sz="2000">
                  <a:solidFill>
                    <a:schemeClr val="tx1"/>
                  </a:solidFill>
                  <a:latin typeface="Arial" pitchFamily="34" charset="0"/>
                </a:defRPr>
              </a:lvl6pPr>
              <a:lvl7pPr marL="2971800" indent="-228600" algn="ctr" eaLnBrk="0" fontAlgn="base" hangingPunct="0">
                <a:spcBef>
                  <a:spcPct val="0"/>
                </a:spcBef>
                <a:spcAft>
                  <a:spcPct val="0"/>
                </a:spcAft>
                <a:defRPr sz="2000">
                  <a:solidFill>
                    <a:schemeClr val="tx1"/>
                  </a:solidFill>
                  <a:latin typeface="Arial" pitchFamily="34" charset="0"/>
                </a:defRPr>
              </a:lvl7pPr>
              <a:lvl8pPr marL="3429000" indent="-228600" algn="ctr" eaLnBrk="0" fontAlgn="base" hangingPunct="0">
                <a:spcBef>
                  <a:spcPct val="0"/>
                </a:spcBef>
                <a:spcAft>
                  <a:spcPct val="0"/>
                </a:spcAft>
                <a:defRPr sz="2000">
                  <a:solidFill>
                    <a:schemeClr val="tx1"/>
                  </a:solidFill>
                  <a:latin typeface="Arial" pitchFamily="34" charset="0"/>
                </a:defRPr>
              </a:lvl8pPr>
              <a:lvl9pPr marL="3886200" indent="-228600" algn="ctr" eaLnBrk="0" fontAlgn="base" hangingPunct="0">
                <a:spcBef>
                  <a:spcPct val="0"/>
                </a:spcBef>
                <a:spcAft>
                  <a:spcPct val="0"/>
                </a:spcAft>
                <a:defRPr sz="2000">
                  <a:solidFill>
                    <a:schemeClr val="tx1"/>
                  </a:solidFill>
                  <a:latin typeface="Arial" pitchFamily="34" charset="0"/>
                </a:defRPr>
              </a:lvl9pPr>
            </a:lstStyle>
            <a:p>
              <a:pPr algn="l"/>
              <a:r>
                <a:rPr lang="en-US" sz="2400" dirty="0">
                  <a:effectLst/>
                  <a:latin typeface="Albertus Extra Bold" pitchFamily="34" charset="0"/>
                </a:rPr>
                <a:t>Internship</a:t>
              </a:r>
            </a:p>
            <a:p>
              <a:pPr algn="l"/>
              <a:endParaRPr lang="en-US" sz="2400" dirty="0">
                <a:effectLst/>
                <a:latin typeface="Albertus Extra Bold" pitchFamily="34" charset="0"/>
              </a:endParaRPr>
            </a:p>
          </p:txBody>
        </p:sp>
      </p:grpSp>
      <p:grpSp>
        <p:nvGrpSpPr>
          <p:cNvPr id="19462" name="Group 15"/>
          <p:cNvGrpSpPr>
            <a:grpSpLocks/>
          </p:cNvGrpSpPr>
          <p:nvPr/>
        </p:nvGrpSpPr>
        <p:grpSpPr bwMode="auto">
          <a:xfrm>
            <a:off x="4724400" y="4267200"/>
            <a:ext cx="3505200" cy="457200"/>
            <a:chOff x="3724" y="2928"/>
            <a:chExt cx="1824" cy="288"/>
          </a:xfrm>
        </p:grpSpPr>
        <p:sp>
          <p:nvSpPr>
            <p:cNvPr id="19476" name="Rectangle 16"/>
            <p:cNvSpPr>
              <a:spLocks noChangeArrowheads="1"/>
            </p:cNvSpPr>
            <p:nvPr/>
          </p:nvSpPr>
          <p:spPr bwMode="auto">
            <a:xfrm>
              <a:off x="3724" y="2928"/>
              <a:ext cx="1824" cy="288"/>
            </a:xfrm>
            <a:prstGeom prst="rect">
              <a:avLst/>
            </a:prstGeom>
            <a:solidFill>
              <a:srgbClr val="FFFFCC"/>
            </a:solidFill>
            <a:ln w="9525">
              <a:miter lim="800000"/>
              <a:headEnd/>
              <a:tailEnd/>
            </a:ln>
            <a:scene3d>
              <a:camera prst="legacyPerspectiveBottomRight"/>
              <a:lightRig rig="legacyFlat3" dir="t"/>
            </a:scene3d>
            <a:sp3d extrusionH="887400" prstMaterial="legacyMatte">
              <a:bevelT w="13500" h="13500" prst="angle"/>
              <a:bevelB w="13500" h="13500" prst="angle"/>
              <a:extrusionClr>
                <a:srgbClr val="FFFFCC"/>
              </a:extrusionClr>
            </a:sp3d>
          </p:spPr>
          <p:txBody>
            <a:bodyPr wrap="none" anchor="ctr">
              <a:flatTx/>
            </a:bodyPr>
            <a:lstStyle/>
            <a:p>
              <a:pPr eaLnBrk="0" hangingPunct="0"/>
              <a:endParaRPr lang="en-US" sz="2400" b="1" dirty="0">
                <a:effectLst/>
              </a:endParaRPr>
            </a:p>
          </p:txBody>
        </p:sp>
        <p:sp>
          <p:nvSpPr>
            <p:cNvPr id="19477" name="Text Box 17"/>
            <p:cNvSpPr txBox="1">
              <a:spLocks noChangeArrowheads="1"/>
            </p:cNvSpPr>
            <p:nvPr/>
          </p:nvSpPr>
          <p:spPr bwMode="auto">
            <a:xfrm>
              <a:off x="3888" y="2928"/>
              <a:ext cx="158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algn="ctr" eaLnBrk="0" fontAlgn="base" hangingPunct="0">
                <a:spcBef>
                  <a:spcPct val="0"/>
                </a:spcBef>
                <a:spcAft>
                  <a:spcPct val="0"/>
                </a:spcAft>
                <a:defRPr sz="2000">
                  <a:solidFill>
                    <a:schemeClr val="tx1"/>
                  </a:solidFill>
                  <a:latin typeface="Arial" pitchFamily="34" charset="0"/>
                </a:defRPr>
              </a:lvl6pPr>
              <a:lvl7pPr marL="2971800" indent="-228600" algn="ctr" eaLnBrk="0" fontAlgn="base" hangingPunct="0">
                <a:spcBef>
                  <a:spcPct val="0"/>
                </a:spcBef>
                <a:spcAft>
                  <a:spcPct val="0"/>
                </a:spcAft>
                <a:defRPr sz="2000">
                  <a:solidFill>
                    <a:schemeClr val="tx1"/>
                  </a:solidFill>
                  <a:latin typeface="Arial" pitchFamily="34" charset="0"/>
                </a:defRPr>
              </a:lvl7pPr>
              <a:lvl8pPr marL="3429000" indent="-228600" algn="ctr" eaLnBrk="0" fontAlgn="base" hangingPunct="0">
                <a:spcBef>
                  <a:spcPct val="0"/>
                </a:spcBef>
                <a:spcAft>
                  <a:spcPct val="0"/>
                </a:spcAft>
                <a:defRPr sz="2000">
                  <a:solidFill>
                    <a:schemeClr val="tx1"/>
                  </a:solidFill>
                  <a:latin typeface="Arial" pitchFamily="34" charset="0"/>
                </a:defRPr>
              </a:lvl8pPr>
              <a:lvl9pPr marL="3886200" indent="-228600" algn="ctr" eaLnBrk="0" fontAlgn="base" hangingPunct="0">
                <a:spcBef>
                  <a:spcPct val="0"/>
                </a:spcBef>
                <a:spcAft>
                  <a:spcPct val="0"/>
                </a:spcAft>
                <a:defRPr sz="2000">
                  <a:solidFill>
                    <a:schemeClr val="tx1"/>
                  </a:solidFill>
                  <a:latin typeface="Arial" pitchFamily="34" charset="0"/>
                </a:defRPr>
              </a:lvl9pPr>
            </a:lstStyle>
            <a:p>
              <a:pPr algn="l"/>
              <a:r>
                <a:rPr lang="en-US" sz="2400" dirty="0">
                  <a:effectLst/>
                  <a:latin typeface="Albertus Extra Bold" pitchFamily="34" charset="0"/>
                </a:rPr>
                <a:t>Honors Thesis</a:t>
              </a:r>
            </a:p>
          </p:txBody>
        </p:sp>
      </p:grpSp>
      <p:grpSp>
        <p:nvGrpSpPr>
          <p:cNvPr id="19463" name="Group 18"/>
          <p:cNvGrpSpPr>
            <a:grpSpLocks/>
          </p:cNvGrpSpPr>
          <p:nvPr/>
        </p:nvGrpSpPr>
        <p:grpSpPr bwMode="auto">
          <a:xfrm>
            <a:off x="4733256" y="4876800"/>
            <a:ext cx="3496343" cy="463550"/>
            <a:chOff x="3820" y="3408"/>
            <a:chExt cx="1824" cy="292"/>
          </a:xfrm>
        </p:grpSpPr>
        <p:sp>
          <p:nvSpPr>
            <p:cNvPr id="19474" name="Rectangle 19"/>
            <p:cNvSpPr>
              <a:spLocks noChangeArrowheads="1"/>
            </p:cNvSpPr>
            <p:nvPr/>
          </p:nvSpPr>
          <p:spPr bwMode="auto">
            <a:xfrm>
              <a:off x="3820" y="3408"/>
              <a:ext cx="1824" cy="288"/>
            </a:xfrm>
            <a:prstGeom prst="rect">
              <a:avLst/>
            </a:prstGeom>
            <a:solidFill>
              <a:srgbClr val="FFB57D"/>
            </a:solidFill>
            <a:ln w="9525">
              <a:miter lim="800000"/>
              <a:headEnd/>
              <a:tailEnd/>
            </a:ln>
            <a:scene3d>
              <a:camera prst="legacyPerspectiveBottomRight"/>
              <a:lightRig rig="legacyFlat3" dir="t"/>
            </a:scene3d>
            <a:sp3d extrusionH="887400" prstMaterial="legacyMatte">
              <a:bevelT w="13500" h="13500" prst="angle"/>
              <a:bevelB w="13500" h="13500" prst="angle"/>
              <a:extrusionClr>
                <a:srgbClr val="FFB57D"/>
              </a:extrusionClr>
            </a:sp3d>
          </p:spPr>
          <p:txBody>
            <a:bodyPr wrap="none" anchor="ctr">
              <a:flatTx/>
            </a:bodyPr>
            <a:lstStyle/>
            <a:p>
              <a:pPr eaLnBrk="0" hangingPunct="0"/>
              <a:endParaRPr lang="en-US" sz="2400" b="1" dirty="0">
                <a:effectLst/>
              </a:endParaRPr>
            </a:p>
          </p:txBody>
        </p:sp>
        <p:sp>
          <p:nvSpPr>
            <p:cNvPr id="19475" name="Text Box 20"/>
            <p:cNvSpPr txBox="1">
              <a:spLocks noChangeArrowheads="1"/>
            </p:cNvSpPr>
            <p:nvPr/>
          </p:nvSpPr>
          <p:spPr bwMode="auto">
            <a:xfrm>
              <a:off x="3936" y="3412"/>
              <a:ext cx="158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algn="ctr" eaLnBrk="0" fontAlgn="base" hangingPunct="0">
                <a:spcBef>
                  <a:spcPct val="0"/>
                </a:spcBef>
                <a:spcAft>
                  <a:spcPct val="0"/>
                </a:spcAft>
                <a:defRPr sz="2000">
                  <a:solidFill>
                    <a:schemeClr val="tx1"/>
                  </a:solidFill>
                  <a:latin typeface="Arial" pitchFamily="34" charset="0"/>
                </a:defRPr>
              </a:lvl6pPr>
              <a:lvl7pPr marL="2971800" indent="-228600" algn="ctr" eaLnBrk="0" fontAlgn="base" hangingPunct="0">
                <a:spcBef>
                  <a:spcPct val="0"/>
                </a:spcBef>
                <a:spcAft>
                  <a:spcPct val="0"/>
                </a:spcAft>
                <a:defRPr sz="2000">
                  <a:solidFill>
                    <a:schemeClr val="tx1"/>
                  </a:solidFill>
                  <a:latin typeface="Arial" pitchFamily="34" charset="0"/>
                </a:defRPr>
              </a:lvl7pPr>
              <a:lvl8pPr marL="3429000" indent="-228600" algn="ctr" eaLnBrk="0" fontAlgn="base" hangingPunct="0">
                <a:spcBef>
                  <a:spcPct val="0"/>
                </a:spcBef>
                <a:spcAft>
                  <a:spcPct val="0"/>
                </a:spcAft>
                <a:defRPr sz="2000">
                  <a:solidFill>
                    <a:schemeClr val="tx1"/>
                  </a:solidFill>
                  <a:latin typeface="Arial" pitchFamily="34" charset="0"/>
                </a:defRPr>
              </a:lvl8pPr>
              <a:lvl9pPr marL="3886200" indent="-228600" algn="ctr" eaLnBrk="0" fontAlgn="base" hangingPunct="0">
                <a:spcBef>
                  <a:spcPct val="0"/>
                </a:spcBef>
                <a:spcAft>
                  <a:spcPct val="0"/>
                </a:spcAft>
                <a:defRPr sz="2000">
                  <a:solidFill>
                    <a:schemeClr val="tx1"/>
                  </a:solidFill>
                  <a:latin typeface="Arial" pitchFamily="34" charset="0"/>
                </a:defRPr>
              </a:lvl9pPr>
            </a:lstStyle>
            <a:p>
              <a:pPr algn="l"/>
              <a:r>
                <a:rPr lang="en-US" sz="2400" dirty="0">
                  <a:effectLst/>
                  <a:latin typeface="Albertus Extra Bold" pitchFamily="34" charset="0"/>
                </a:rPr>
                <a:t>Research Project</a:t>
              </a:r>
            </a:p>
          </p:txBody>
        </p:sp>
      </p:grpSp>
      <p:sp>
        <p:nvSpPr>
          <p:cNvPr id="19464" name="Text Box 21"/>
          <p:cNvSpPr txBox="1">
            <a:spLocks noChangeArrowheads="1"/>
          </p:cNvSpPr>
          <p:nvPr/>
        </p:nvSpPr>
        <p:spPr bwMode="auto">
          <a:xfrm>
            <a:off x="6019800" y="5486400"/>
            <a:ext cx="1911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algn="ctr" eaLnBrk="0" fontAlgn="base" hangingPunct="0">
              <a:spcBef>
                <a:spcPct val="0"/>
              </a:spcBef>
              <a:spcAft>
                <a:spcPct val="0"/>
              </a:spcAft>
              <a:defRPr sz="2000">
                <a:solidFill>
                  <a:schemeClr val="tx1"/>
                </a:solidFill>
                <a:latin typeface="Arial" pitchFamily="34" charset="0"/>
              </a:defRPr>
            </a:lvl6pPr>
            <a:lvl7pPr marL="2971800" indent="-228600" algn="ctr" eaLnBrk="0" fontAlgn="base" hangingPunct="0">
              <a:spcBef>
                <a:spcPct val="0"/>
              </a:spcBef>
              <a:spcAft>
                <a:spcPct val="0"/>
              </a:spcAft>
              <a:defRPr sz="2000">
                <a:solidFill>
                  <a:schemeClr val="tx1"/>
                </a:solidFill>
                <a:latin typeface="Arial" pitchFamily="34" charset="0"/>
              </a:defRPr>
            </a:lvl7pPr>
            <a:lvl8pPr marL="3429000" indent="-228600" algn="ctr" eaLnBrk="0" fontAlgn="base" hangingPunct="0">
              <a:spcBef>
                <a:spcPct val="0"/>
              </a:spcBef>
              <a:spcAft>
                <a:spcPct val="0"/>
              </a:spcAft>
              <a:defRPr sz="2000">
                <a:solidFill>
                  <a:schemeClr val="tx1"/>
                </a:solidFill>
                <a:latin typeface="Arial" pitchFamily="34" charset="0"/>
              </a:defRPr>
            </a:lvl8pPr>
            <a:lvl9pPr marL="3886200" indent="-228600" algn="ctr" eaLnBrk="0" fontAlgn="base" hangingPunct="0">
              <a:spcBef>
                <a:spcPct val="0"/>
              </a:spcBef>
              <a:spcAft>
                <a:spcPct val="0"/>
              </a:spcAft>
              <a:defRPr sz="2000">
                <a:solidFill>
                  <a:schemeClr val="tx1"/>
                </a:solidFill>
                <a:latin typeface="Arial" pitchFamily="34" charset="0"/>
              </a:defRPr>
            </a:lvl9pPr>
          </a:lstStyle>
          <a:p>
            <a:pPr algn="l"/>
            <a:r>
              <a:rPr lang="en-US" sz="2400" dirty="0">
                <a:effectLst/>
                <a:latin typeface="Albertus Extra Bold" pitchFamily="34" charset="0"/>
              </a:rPr>
              <a:t>Capstone</a:t>
            </a:r>
          </a:p>
        </p:txBody>
      </p:sp>
      <p:grpSp>
        <p:nvGrpSpPr>
          <p:cNvPr id="19465" name="Group 22"/>
          <p:cNvGrpSpPr>
            <a:grpSpLocks/>
          </p:cNvGrpSpPr>
          <p:nvPr/>
        </p:nvGrpSpPr>
        <p:grpSpPr bwMode="auto">
          <a:xfrm>
            <a:off x="1143000" y="3048000"/>
            <a:ext cx="2895600" cy="463550"/>
            <a:chOff x="3888" y="2064"/>
            <a:chExt cx="1824" cy="292"/>
          </a:xfrm>
        </p:grpSpPr>
        <p:sp>
          <p:nvSpPr>
            <p:cNvPr id="19472" name="Rectangle 23"/>
            <p:cNvSpPr>
              <a:spLocks noChangeArrowheads="1"/>
            </p:cNvSpPr>
            <p:nvPr/>
          </p:nvSpPr>
          <p:spPr bwMode="auto">
            <a:xfrm>
              <a:off x="3888" y="2064"/>
              <a:ext cx="1824" cy="288"/>
            </a:xfrm>
            <a:prstGeom prst="rect">
              <a:avLst/>
            </a:prstGeom>
            <a:solidFill>
              <a:srgbClr val="CCFFFF"/>
            </a:solidFill>
            <a:ln w="9525">
              <a:miter lim="800000"/>
              <a:headEnd/>
              <a:tailEnd/>
            </a:ln>
            <a:scene3d>
              <a:camera prst="legacyPerspectiveBottomRight"/>
              <a:lightRig rig="legacyFlat3" dir="t"/>
            </a:scene3d>
            <a:sp3d extrusionH="887400" prstMaterial="legacyMatte">
              <a:bevelT w="13500" h="13500" prst="angle"/>
              <a:bevelB w="13500" h="13500" prst="angle"/>
              <a:extrusionClr>
                <a:srgbClr val="CCFFFF"/>
              </a:extrusionClr>
            </a:sp3d>
          </p:spPr>
          <p:txBody>
            <a:bodyPr wrap="none" anchor="ctr">
              <a:flatTx/>
            </a:bodyPr>
            <a:lstStyle/>
            <a:p>
              <a:pPr eaLnBrk="0" hangingPunct="0"/>
              <a:endParaRPr lang="en-US" sz="2400" b="1" dirty="0">
                <a:effectLst/>
              </a:endParaRPr>
            </a:p>
          </p:txBody>
        </p:sp>
        <p:sp>
          <p:nvSpPr>
            <p:cNvPr id="19473" name="Text Box 24"/>
            <p:cNvSpPr txBox="1">
              <a:spLocks noChangeArrowheads="1"/>
            </p:cNvSpPr>
            <p:nvPr/>
          </p:nvSpPr>
          <p:spPr bwMode="auto">
            <a:xfrm>
              <a:off x="4032" y="2068"/>
              <a:ext cx="155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algn="ctr" eaLnBrk="0" fontAlgn="base" hangingPunct="0">
                <a:spcBef>
                  <a:spcPct val="0"/>
                </a:spcBef>
                <a:spcAft>
                  <a:spcPct val="0"/>
                </a:spcAft>
                <a:defRPr sz="2000">
                  <a:solidFill>
                    <a:schemeClr val="tx1"/>
                  </a:solidFill>
                  <a:latin typeface="Arial" pitchFamily="34" charset="0"/>
                </a:defRPr>
              </a:lvl6pPr>
              <a:lvl7pPr marL="2971800" indent="-228600" algn="ctr" eaLnBrk="0" fontAlgn="base" hangingPunct="0">
                <a:spcBef>
                  <a:spcPct val="0"/>
                </a:spcBef>
                <a:spcAft>
                  <a:spcPct val="0"/>
                </a:spcAft>
                <a:defRPr sz="2000">
                  <a:solidFill>
                    <a:schemeClr val="tx1"/>
                  </a:solidFill>
                  <a:latin typeface="Arial" pitchFamily="34" charset="0"/>
                </a:defRPr>
              </a:lvl7pPr>
              <a:lvl8pPr marL="3429000" indent="-228600" algn="ctr" eaLnBrk="0" fontAlgn="base" hangingPunct="0">
                <a:spcBef>
                  <a:spcPct val="0"/>
                </a:spcBef>
                <a:spcAft>
                  <a:spcPct val="0"/>
                </a:spcAft>
                <a:defRPr sz="2000">
                  <a:solidFill>
                    <a:schemeClr val="tx1"/>
                  </a:solidFill>
                  <a:latin typeface="Arial" pitchFamily="34" charset="0"/>
                </a:defRPr>
              </a:lvl8pPr>
              <a:lvl9pPr marL="3886200" indent="-228600" algn="ctr" eaLnBrk="0" fontAlgn="base" hangingPunct="0">
                <a:spcBef>
                  <a:spcPct val="0"/>
                </a:spcBef>
                <a:spcAft>
                  <a:spcPct val="0"/>
                </a:spcAft>
                <a:defRPr sz="2000">
                  <a:solidFill>
                    <a:schemeClr val="tx1"/>
                  </a:solidFill>
                  <a:latin typeface="Arial" pitchFamily="34" charset="0"/>
                </a:defRPr>
              </a:lvl9pPr>
            </a:lstStyle>
            <a:p>
              <a:pPr algn="l"/>
              <a:r>
                <a:rPr lang="en-US" sz="2400" dirty="0">
                  <a:effectLst/>
                  <a:latin typeface="Albertus Extra Bold" pitchFamily="34" charset="0"/>
                </a:rPr>
                <a:t>Service Learning</a:t>
              </a:r>
            </a:p>
          </p:txBody>
        </p:sp>
      </p:grpSp>
      <p:sp>
        <p:nvSpPr>
          <p:cNvPr id="19466" name="Text Box 25"/>
          <p:cNvSpPr txBox="1">
            <a:spLocks noChangeArrowheads="1"/>
          </p:cNvSpPr>
          <p:nvPr/>
        </p:nvSpPr>
        <p:spPr bwMode="auto">
          <a:xfrm>
            <a:off x="1143000" y="1595113"/>
            <a:ext cx="28956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algn="ctr" eaLnBrk="0" fontAlgn="base" hangingPunct="0">
              <a:spcBef>
                <a:spcPct val="0"/>
              </a:spcBef>
              <a:spcAft>
                <a:spcPct val="0"/>
              </a:spcAft>
              <a:defRPr sz="2000">
                <a:solidFill>
                  <a:schemeClr val="tx1"/>
                </a:solidFill>
                <a:latin typeface="Arial" pitchFamily="34" charset="0"/>
              </a:defRPr>
            </a:lvl6pPr>
            <a:lvl7pPr marL="2971800" indent="-228600" algn="ctr" eaLnBrk="0" fontAlgn="base" hangingPunct="0">
              <a:spcBef>
                <a:spcPct val="0"/>
              </a:spcBef>
              <a:spcAft>
                <a:spcPct val="0"/>
              </a:spcAft>
              <a:defRPr sz="2000">
                <a:solidFill>
                  <a:schemeClr val="tx1"/>
                </a:solidFill>
                <a:latin typeface="Arial" pitchFamily="34" charset="0"/>
              </a:defRPr>
            </a:lvl7pPr>
            <a:lvl8pPr marL="3429000" indent="-228600" algn="ctr" eaLnBrk="0" fontAlgn="base" hangingPunct="0">
              <a:spcBef>
                <a:spcPct val="0"/>
              </a:spcBef>
              <a:spcAft>
                <a:spcPct val="0"/>
              </a:spcAft>
              <a:defRPr sz="2000">
                <a:solidFill>
                  <a:schemeClr val="tx1"/>
                </a:solidFill>
                <a:latin typeface="Arial" pitchFamily="34" charset="0"/>
              </a:defRPr>
            </a:lvl8pPr>
            <a:lvl9pPr marL="3886200" indent="-228600" algn="ctr" eaLnBrk="0" fontAlgn="base" hangingPunct="0">
              <a:spcBef>
                <a:spcPct val="0"/>
              </a:spcBef>
              <a:spcAft>
                <a:spcPct val="0"/>
              </a:spcAft>
              <a:defRPr sz="2000">
                <a:solidFill>
                  <a:schemeClr val="tx1"/>
                </a:solidFill>
                <a:latin typeface="Arial" pitchFamily="34" charset="0"/>
              </a:defRPr>
            </a:lvl9pPr>
          </a:lstStyle>
          <a:p>
            <a:pPr algn="ctr"/>
            <a:r>
              <a:rPr lang="en-US" b="1" dirty="0" smtClean="0">
                <a:effectLst/>
              </a:rPr>
              <a:t>First Two Years </a:t>
            </a:r>
          </a:p>
          <a:p>
            <a:pPr algn="ctr"/>
            <a:r>
              <a:rPr lang="en-US" b="1" dirty="0" smtClean="0">
                <a:effectLst/>
              </a:rPr>
              <a:t>of College:  Complete one S-L course </a:t>
            </a:r>
            <a:endParaRPr lang="en-US" b="1" dirty="0">
              <a:effectLst/>
            </a:endParaRPr>
          </a:p>
        </p:txBody>
      </p:sp>
      <p:sp>
        <p:nvSpPr>
          <p:cNvPr id="19467" name="Text Box 26"/>
          <p:cNvSpPr txBox="1">
            <a:spLocks noChangeArrowheads="1"/>
          </p:cNvSpPr>
          <p:nvPr/>
        </p:nvSpPr>
        <p:spPr bwMode="auto">
          <a:xfrm>
            <a:off x="4959350" y="1604774"/>
            <a:ext cx="31242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algn="ctr" eaLnBrk="0" fontAlgn="base" hangingPunct="0">
              <a:spcBef>
                <a:spcPct val="0"/>
              </a:spcBef>
              <a:spcAft>
                <a:spcPct val="0"/>
              </a:spcAft>
              <a:defRPr sz="2000">
                <a:solidFill>
                  <a:schemeClr val="tx1"/>
                </a:solidFill>
                <a:latin typeface="Arial" pitchFamily="34" charset="0"/>
              </a:defRPr>
            </a:lvl6pPr>
            <a:lvl7pPr marL="2971800" indent="-228600" algn="ctr" eaLnBrk="0" fontAlgn="base" hangingPunct="0">
              <a:spcBef>
                <a:spcPct val="0"/>
              </a:spcBef>
              <a:spcAft>
                <a:spcPct val="0"/>
              </a:spcAft>
              <a:defRPr sz="2000">
                <a:solidFill>
                  <a:schemeClr val="tx1"/>
                </a:solidFill>
                <a:latin typeface="Arial" pitchFamily="34" charset="0"/>
              </a:defRPr>
            </a:lvl7pPr>
            <a:lvl8pPr marL="3429000" indent="-228600" algn="ctr" eaLnBrk="0" fontAlgn="base" hangingPunct="0">
              <a:spcBef>
                <a:spcPct val="0"/>
              </a:spcBef>
              <a:spcAft>
                <a:spcPct val="0"/>
              </a:spcAft>
              <a:defRPr sz="2000">
                <a:solidFill>
                  <a:schemeClr val="tx1"/>
                </a:solidFill>
                <a:latin typeface="Arial" pitchFamily="34" charset="0"/>
              </a:defRPr>
            </a:lvl8pPr>
            <a:lvl9pPr marL="3886200" indent="-228600" algn="ctr" eaLnBrk="0" fontAlgn="base" hangingPunct="0">
              <a:spcBef>
                <a:spcPct val="0"/>
              </a:spcBef>
              <a:spcAft>
                <a:spcPct val="0"/>
              </a:spcAft>
              <a:defRPr sz="2000">
                <a:solidFill>
                  <a:schemeClr val="tx1"/>
                </a:solidFill>
                <a:latin typeface="Arial" pitchFamily="34" charset="0"/>
              </a:defRPr>
            </a:lvl9pPr>
          </a:lstStyle>
          <a:p>
            <a:pPr algn="ctr"/>
            <a:r>
              <a:rPr lang="en-US" b="1" dirty="0" smtClean="0">
                <a:effectLst/>
              </a:rPr>
              <a:t>Last Two Years</a:t>
            </a:r>
          </a:p>
          <a:p>
            <a:pPr algn="ctr"/>
            <a:r>
              <a:rPr lang="en-US" b="1" dirty="0" smtClean="0">
                <a:effectLst/>
              </a:rPr>
              <a:t> of College: Complete </a:t>
            </a:r>
          </a:p>
          <a:p>
            <a:pPr algn="ctr"/>
            <a:r>
              <a:rPr lang="en-US" b="1" dirty="0" smtClean="0"/>
              <a:t>One Other </a:t>
            </a:r>
            <a:r>
              <a:rPr lang="en-US" b="1" dirty="0" smtClean="0">
                <a:effectLst/>
              </a:rPr>
              <a:t>Academic Experience</a:t>
            </a:r>
            <a:endParaRPr lang="en-US" b="1" dirty="0">
              <a:effectLst/>
            </a:endParaRPr>
          </a:p>
        </p:txBody>
      </p:sp>
      <p:grpSp>
        <p:nvGrpSpPr>
          <p:cNvPr id="19468" name="Group 27"/>
          <p:cNvGrpSpPr>
            <a:grpSpLocks/>
          </p:cNvGrpSpPr>
          <p:nvPr/>
        </p:nvGrpSpPr>
        <p:grpSpPr bwMode="auto">
          <a:xfrm>
            <a:off x="4724400" y="6096000"/>
            <a:ext cx="3505200" cy="457200"/>
            <a:chOff x="3724" y="2928"/>
            <a:chExt cx="1824" cy="288"/>
          </a:xfrm>
        </p:grpSpPr>
        <p:sp>
          <p:nvSpPr>
            <p:cNvPr id="19470" name="Rectangle 28"/>
            <p:cNvSpPr>
              <a:spLocks noChangeArrowheads="1"/>
            </p:cNvSpPr>
            <p:nvPr/>
          </p:nvSpPr>
          <p:spPr bwMode="auto">
            <a:xfrm>
              <a:off x="3724" y="2928"/>
              <a:ext cx="1824" cy="288"/>
            </a:xfrm>
            <a:prstGeom prst="rect">
              <a:avLst/>
            </a:prstGeom>
            <a:solidFill>
              <a:srgbClr val="CC99FF"/>
            </a:solidFill>
            <a:ln w="9525">
              <a:miter lim="800000"/>
              <a:headEnd/>
              <a:tailEnd/>
            </a:ln>
            <a:scene3d>
              <a:camera prst="legacyPerspectiveBottomRight"/>
              <a:lightRig rig="legacyFlat3" dir="t"/>
            </a:scene3d>
            <a:sp3d extrusionH="887400" prstMaterial="legacyMatte">
              <a:bevelT w="13500" h="13500" prst="angle"/>
              <a:bevelB w="13500" h="13500" prst="angle"/>
              <a:extrusionClr>
                <a:srgbClr val="CC99FF"/>
              </a:extrusionClr>
            </a:sp3d>
          </p:spPr>
          <p:txBody>
            <a:bodyPr wrap="none" anchor="ctr">
              <a:flatTx/>
            </a:bodyPr>
            <a:lstStyle/>
            <a:p>
              <a:pPr eaLnBrk="0" hangingPunct="0"/>
              <a:endParaRPr lang="en-US" sz="2400" b="1" dirty="0">
                <a:effectLst/>
              </a:endParaRPr>
            </a:p>
          </p:txBody>
        </p:sp>
        <p:sp>
          <p:nvSpPr>
            <p:cNvPr id="19471" name="Text Box 29"/>
            <p:cNvSpPr txBox="1">
              <a:spLocks noChangeArrowheads="1"/>
            </p:cNvSpPr>
            <p:nvPr/>
          </p:nvSpPr>
          <p:spPr bwMode="auto">
            <a:xfrm>
              <a:off x="3888" y="2928"/>
              <a:ext cx="158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algn="ctr" eaLnBrk="0" fontAlgn="base" hangingPunct="0">
                <a:spcBef>
                  <a:spcPct val="0"/>
                </a:spcBef>
                <a:spcAft>
                  <a:spcPct val="0"/>
                </a:spcAft>
                <a:defRPr sz="2000">
                  <a:solidFill>
                    <a:schemeClr val="tx1"/>
                  </a:solidFill>
                  <a:latin typeface="Arial" pitchFamily="34" charset="0"/>
                </a:defRPr>
              </a:lvl6pPr>
              <a:lvl7pPr marL="2971800" indent="-228600" algn="ctr" eaLnBrk="0" fontAlgn="base" hangingPunct="0">
                <a:spcBef>
                  <a:spcPct val="0"/>
                </a:spcBef>
                <a:spcAft>
                  <a:spcPct val="0"/>
                </a:spcAft>
                <a:defRPr sz="2000">
                  <a:solidFill>
                    <a:schemeClr val="tx1"/>
                  </a:solidFill>
                  <a:latin typeface="Arial" pitchFamily="34" charset="0"/>
                </a:defRPr>
              </a:lvl7pPr>
              <a:lvl8pPr marL="3429000" indent="-228600" algn="ctr" eaLnBrk="0" fontAlgn="base" hangingPunct="0">
                <a:spcBef>
                  <a:spcPct val="0"/>
                </a:spcBef>
                <a:spcAft>
                  <a:spcPct val="0"/>
                </a:spcAft>
                <a:defRPr sz="2000">
                  <a:solidFill>
                    <a:schemeClr val="tx1"/>
                  </a:solidFill>
                  <a:latin typeface="Arial" pitchFamily="34" charset="0"/>
                </a:defRPr>
              </a:lvl8pPr>
              <a:lvl9pPr marL="3886200" indent="-228600" algn="ctr" eaLnBrk="0" fontAlgn="base" hangingPunct="0">
                <a:spcBef>
                  <a:spcPct val="0"/>
                </a:spcBef>
                <a:spcAft>
                  <a:spcPct val="0"/>
                </a:spcAft>
                <a:defRPr sz="2000">
                  <a:solidFill>
                    <a:schemeClr val="tx1"/>
                  </a:solidFill>
                  <a:latin typeface="Arial" pitchFamily="34" charset="0"/>
                </a:defRPr>
              </a:lvl9pPr>
            </a:lstStyle>
            <a:p>
              <a:r>
                <a:rPr lang="en-US" sz="2400" dirty="0">
                  <a:effectLst/>
                  <a:latin typeface="Albertus Extra Bold" pitchFamily="34" charset="0"/>
                </a:rPr>
                <a:t>International</a:t>
              </a:r>
            </a:p>
          </p:txBody>
        </p:sp>
      </p:grpSp>
      <p:sp>
        <p:nvSpPr>
          <p:cNvPr id="191518" name="Text Box 30"/>
          <p:cNvSpPr txBox="1">
            <a:spLocks noChangeArrowheads="1"/>
          </p:cNvSpPr>
          <p:nvPr/>
        </p:nvSpPr>
        <p:spPr bwMode="auto">
          <a:xfrm>
            <a:off x="1530350" y="872387"/>
            <a:ext cx="6553200" cy="461665"/>
          </a:xfrm>
          <a:prstGeom prst="rect">
            <a:avLst/>
          </a:prstGeom>
          <a:noFill/>
          <a:ln w="25400" algn="ctr">
            <a:noFill/>
            <a:miter lim="800000"/>
            <a:headEnd/>
            <a:tailEnd/>
          </a:ln>
          <a:effectLst/>
        </p:spPr>
        <p:txBody>
          <a:bodyPr wrap="square">
            <a:spAutoFit/>
          </a:bodyPr>
          <a:lstStyle/>
          <a:p>
            <a:pPr>
              <a:spcBef>
                <a:spcPct val="50000"/>
              </a:spcBef>
              <a:defRPr/>
            </a:pPr>
            <a:r>
              <a:rPr lang="en-US" sz="2400" b="1" dirty="0">
                <a:effectLst>
                  <a:outerShdw blurRad="38100" dist="38100" dir="2700000" algn="tl">
                    <a:srgbClr val="FFFFFF"/>
                  </a:outerShdw>
                </a:effectLst>
                <a:latin typeface="Arial" charset="0"/>
              </a:rPr>
              <a:t>Public Service Graduation Requirement</a:t>
            </a:r>
          </a:p>
        </p:txBody>
      </p:sp>
    </p:spTree>
    <p:extLst>
      <p:ext uri="{BB962C8B-B14F-4D97-AF65-F5344CB8AC3E}">
        <p14:creationId xmlns:p14="http://schemas.microsoft.com/office/powerpoint/2010/main" val="31446104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114300" indent="0" algn="ctr"/>
            <a:r>
              <a:rPr lang="en-US" dirty="0"/>
              <a:t>Tulane Longitudinal Study </a:t>
            </a:r>
          </a:p>
        </p:txBody>
      </p:sp>
      <p:sp>
        <p:nvSpPr>
          <p:cNvPr id="3" name="Content Placeholder 2"/>
          <p:cNvSpPr>
            <a:spLocks noGrp="1"/>
          </p:cNvSpPr>
          <p:nvPr>
            <p:ph idx="1"/>
          </p:nvPr>
        </p:nvSpPr>
        <p:spPr/>
        <p:txBody>
          <a:bodyPr>
            <a:normAutofit lnSpcReduction="10000"/>
          </a:bodyPr>
          <a:lstStyle/>
          <a:p>
            <a:pPr marL="114300" indent="0">
              <a:buNone/>
            </a:pPr>
            <a:r>
              <a:rPr lang="en-US" dirty="0" smtClean="0"/>
              <a:t>Begun </a:t>
            </a:r>
            <a:r>
              <a:rPr lang="en-US" dirty="0"/>
              <a:t>in 2006 with the first class entering the university after Hurricane </a:t>
            </a:r>
            <a:r>
              <a:rPr lang="en-US" dirty="0" smtClean="0"/>
              <a:t>Katrina, with data collection continuing through 2010 and beyond:</a:t>
            </a:r>
            <a:endParaRPr lang="en-US" dirty="0"/>
          </a:p>
          <a:p>
            <a:r>
              <a:rPr lang="en-US" dirty="0" smtClean="0"/>
              <a:t>TIME 1  </a:t>
            </a:r>
          </a:p>
          <a:p>
            <a:pPr lvl="1"/>
            <a:r>
              <a:rPr lang="en-US" dirty="0" smtClean="0"/>
              <a:t>Data </a:t>
            </a:r>
            <a:r>
              <a:rPr lang="en-US" dirty="0"/>
              <a:t>collection </a:t>
            </a:r>
            <a:r>
              <a:rPr lang="en-US" dirty="0" smtClean="0"/>
              <a:t>took place over three </a:t>
            </a:r>
            <a:r>
              <a:rPr lang="en-US" dirty="0"/>
              <a:t>years (2006, 2007, and 2008</a:t>
            </a:r>
            <a:r>
              <a:rPr lang="en-US" dirty="0" smtClean="0"/>
              <a:t>), involving </a:t>
            </a:r>
            <a:r>
              <a:rPr lang="en-US" dirty="0"/>
              <a:t>a total of 670 incoming </a:t>
            </a:r>
            <a:r>
              <a:rPr lang="en-US" dirty="0" smtClean="0"/>
              <a:t>students. </a:t>
            </a:r>
            <a:endParaRPr lang="en-US" dirty="0"/>
          </a:p>
          <a:p>
            <a:pPr lvl="1"/>
            <a:r>
              <a:rPr lang="en-US" dirty="0"/>
              <a:t>In 2006, a sample of 257 students who had begun study before Katrina were also surveyed. </a:t>
            </a:r>
            <a:endParaRPr lang="en-US" dirty="0" smtClean="0"/>
          </a:p>
          <a:p>
            <a:r>
              <a:rPr lang="en-US" dirty="0" smtClean="0"/>
              <a:t>TIME 2</a:t>
            </a:r>
            <a:endParaRPr lang="en-US" dirty="0"/>
          </a:p>
          <a:p>
            <a:pPr lvl="1"/>
            <a:r>
              <a:rPr lang="en-US" dirty="0"/>
              <a:t>Two years after college entry, students who had participated as incoming students and were still at the university were asked to complete a second </a:t>
            </a:r>
            <a:r>
              <a:rPr lang="en-US" dirty="0" smtClean="0"/>
              <a:t>survey</a:t>
            </a:r>
            <a:r>
              <a:rPr lang="en-US" dirty="0"/>
              <a:t> </a:t>
            </a:r>
            <a:r>
              <a:rPr lang="en-US" dirty="0" smtClean="0"/>
              <a:t> (</a:t>
            </a:r>
            <a:r>
              <a:rPr lang="en-US" i="1" dirty="0" smtClean="0"/>
              <a:t>N</a:t>
            </a:r>
            <a:r>
              <a:rPr lang="en-US" dirty="0" smtClean="0"/>
              <a:t> = 147)</a:t>
            </a:r>
            <a:endParaRPr lang="en-US" dirty="0"/>
          </a:p>
          <a:p>
            <a:pPr lvl="1"/>
            <a:r>
              <a:rPr lang="en-US" dirty="0"/>
              <a:t>In </a:t>
            </a:r>
            <a:r>
              <a:rPr lang="en-US" dirty="0" smtClean="0"/>
              <a:t>2010 only, </a:t>
            </a:r>
            <a:r>
              <a:rPr lang="en-US" dirty="0"/>
              <a:t>a sample </a:t>
            </a:r>
            <a:r>
              <a:rPr lang="en-US" dirty="0" smtClean="0"/>
              <a:t>of 103 </a:t>
            </a:r>
            <a:r>
              <a:rPr lang="en-US" dirty="0"/>
              <a:t>students who had not participated </a:t>
            </a:r>
            <a:r>
              <a:rPr lang="en-US" dirty="0" smtClean="0"/>
              <a:t>at Time 1 also </a:t>
            </a:r>
            <a:r>
              <a:rPr lang="en-US" dirty="0"/>
              <a:t>completed the </a:t>
            </a:r>
            <a:r>
              <a:rPr lang="en-US" dirty="0" smtClean="0"/>
              <a:t>survey</a:t>
            </a:r>
            <a:r>
              <a:rPr lang="en-US" dirty="0"/>
              <a:t>.</a:t>
            </a:r>
          </a:p>
          <a:p>
            <a:endParaRPr lang="en-US" dirty="0"/>
          </a:p>
        </p:txBody>
      </p:sp>
    </p:spTree>
    <p:extLst>
      <p:ext uri="{BB962C8B-B14F-4D97-AF65-F5344CB8AC3E}">
        <p14:creationId xmlns:p14="http://schemas.microsoft.com/office/powerpoint/2010/main" val="30619324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smtClean="0"/>
              <a:t>Tulane Longitudinal Project: </a:t>
            </a:r>
            <a:br>
              <a:rPr lang="en-US" sz="3200" dirty="0" smtClean="0"/>
            </a:br>
            <a:r>
              <a:rPr lang="en-US" sz="3200" dirty="0" smtClean="0"/>
              <a:t>Research Design for First Two Years of College </a:t>
            </a:r>
            <a:endParaRPr lang="en-US" sz="32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11833859"/>
              </p:ext>
            </p:extLst>
          </p:nvPr>
        </p:nvGraphicFramePr>
        <p:xfrm>
          <a:off x="304800" y="1664511"/>
          <a:ext cx="7924800" cy="4705642"/>
        </p:xfrm>
        <a:graphic>
          <a:graphicData uri="http://schemas.openxmlformats.org/drawingml/2006/table">
            <a:tbl>
              <a:tblPr firstRow="1" bandRow="1">
                <a:tableStyleId>{5C22544A-7EE6-4342-B048-85BDC9FD1C3A}</a:tableStyleId>
              </a:tblPr>
              <a:tblGrid>
                <a:gridCol w="1320800"/>
                <a:gridCol w="1320800"/>
                <a:gridCol w="1320800"/>
                <a:gridCol w="1320800"/>
                <a:gridCol w="1320800"/>
                <a:gridCol w="1320800"/>
              </a:tblGrid>
              <a:tr h="626180">
                <a:tc rowSpan="2">
                  <a:txBody>
                    <a:bodyPr/>
                    <a:lstStyle/>
                    <a:p>
                      <a:pPr algn="ctr"/>
                      <a:endParaRPr lang="en-US" sz="1800" dirty="0" smtClean="0"/>
                    </a:p>
                    <a:p>
                      <a:pPr algn="ctr"/>
                      <a:r>
                        <a:rPr lang="en-US" sz="1800" dirty="0" smtClean="0"/>
                        <a:t>Year of Tulane Entry: </a:t>
                      </a:r>
                      <a:endParaRPr lang="en-US" sz="1800" dirty="0"/>
                    </a:p>
                  </a:txBody>
                  <a:tcPr marT="45723" marB="45723"/>
                </a:tc>
                <a:tc gridSpan="5">
                  <a:txBody>
                    <a:bodyPr/>
                    <a:lstStyle/>
                    <a:p>
                      <a:pPr algn="ctr"/>
                      <a:r>
                        <a:rPr lang="en-US" sz="2400" dirty="0" smtClean="0">
                          <a:solidFill>
                            <a:schemeClr val="bg1">
                              <a:lumMod val="95000"/>
                              <a:lumOff val="5000"/>
                            </a:schemeClr>
                          </a:solidFill>
                        </a:rPr>
                        <a:t>Time </a:t>
                      </a:r>
                      <a:r>
                        <a:rPr lang="en-US" sz="2400" baseline="0" dirty="0" smtClean="0">
                          <a:solidFill>
                            <a:schemeClr val="bg1">
                              <a:lumMod val="95000"/>
                              <a:lumOff val="5000"/>
                            </a:schemeClr>
                          </a:solidFill>
                        </a:rPr>
                        <a:t> of  Test  (Year)</a:t>
                      </a:r>
                      <a:endParaRPr lang="en-US" sz="2400" dirty="0">
                        <a:solidFill>
                          <a:schemeClr val="bg1">
                            <a:lumMod val="95000"/>
                            <a:lumOff val="5000"/>
                          </a:schemeClr>
                        </a:solidFill>
                      </a:endParaRPr>
                    </a:p>
                  </a:txBody>
                  <a:tcPr marT="45723" marB="45723" anchor="b"/>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851869">
                <a:tc vMerge="1">
                  <a:txBody>
                    <a:bodyPr/>
                    <a:lstStyle/>
                    <a:p>
                      <a:endParaRPr lang="en-US"/>
                    </a:p>
                  </a:txBody>
                  <a:tcPr/>
                </a:tc>
                <a:tc>
                  <a:txBody>
                    <a:bodyPr/>
                    <a:lstStyle/>
                    <a:p>
                      <a:pPr algn="ctr"/>
                      <a:r>
                        <a:rPr lang="en-US" sz="2000" b="1" dirty="0" smtClean="0">
                          <a:solidFill>
                            <a:schemeClr val="tx1"/>
                          </a:solidFill>
                        </a:rPr>
                        <a:t>2006</a:t>
                      </a:r>
                      <a:endParaRPr lang="en-US" sz="2000" b="1" dirty="0">
                        <a:solidFill>
                          <a:schemeClr val="tx1"/>
                        </a:solidFill>
                      </a:endParaRPr>
                    </a:p>
                  </a:txBody>
                  <a:tcPr marT="45723" marB="45723" anchor="ctr"/>
                </a:tc>
                <a:tc>
                  <a:txBody>
                    <a:bodyPr/>
                    <a:lstStyle/>
                    <a:p>
                      <a:pPr algn="ctr"/>
                      <a:r>
                        <a:rPr lang="en-US" sz="2000" b="1" dirty="0" smtClean="0">
                          <a:solidFill>
                            <a:schemeClr val="tx1"/>
                          </a:solidFill>
                        </a:rPr>
                        <a:t>2007</a:t>
                      </a:r>
                      <a:endParaRPr lang="en-US" sz="2000" b="1" dirty="0">
                        <a:solidFill>
                          <a:schemeClr val="tx1"/>
                        </a:solidFill>
                      </a:endParaRPr>
                    </a:p>
                  </a:txBody>
                  <a:tcPr marT="45723" marB="45723" anchor="ctr"/>
                </a:tc>
                <a:tc>
                  <a:txBody>
                    <a:bodyPr/>
                    <a:lstStyle/>
                    <a:p>
                      <a:pPr algn="ctr"/>
                      <a:r>
                        <a:rPr lang="en-US" sz="2000" b="1" dirty="0" smtClean="0">
                          <a:solidFill>
                            <a:schemeClr val="tx1"/>
                          </a:solidFill>
                        </a:rPr>
                        <a:t>2008</a:t>
                      </a:r>
                      <a:endParaRPr lang="en-US" sz="2000" b="1" dirty="0">
                        <a:solidFill>
                          <a:schemeClr val="tx1"/>
                        </a:solidFill>
                      </a:endParaRPr>
                    </a:p>
                  </a:txBody>
                  <a:tcPr marT="45723" marB="45723" anchor="ctr"/>
                </a:tc>
                <a:tc>
                  <a:txBody>
                    <a:bodyPr/>
                    <a:lstStyle/>
                    <a:p>
                      <a:pPr algn="ctr"/>
                      <a:r>
                        <a:rPr lang="en-US" sz="2000" b="1" dirty="0" smtClean="0">
                          <a:solidFill>
                            <a:schemeClr val="tx1"/>
                          </a:solidFill>
                        </a:rPr>
                        <a:t>2009</a:t>
                      </a:r>
                      <a:endParaRPr lang="en-US" sz="2000" b="1" dirty="0">
                        <a:solidFill>
                          <a:schemeClr val="tx1"/>
                        </a:solidFill>
                      </a:endParaRPr>
                    </a:p>
                  </a:txBody>
                  <a:tcPr marT="45723" marB="45723" anchor="ctr"/>
                </a:tc>
                <a:tc>
                  <a:txBody>
                    <a:bodyPr/>
                    <a:lstStyle/>
                    <a:p>
                      <a:pPr algn="ctr"/>
                      <a:r>
                        <a:rPr lang="en-US" sz="2000" b="1" dirty="0" smtClean="0">
                          <a:solidFill>
                            <a:schemeClr val="tx1"/>
                          </a:solidFill>
                        </a:rPr>
                        <a:t>2010</a:t>
                      </a:r>
                      <a:endParaRPr lang="en-US" sz="2000" b="1" dirty="0">
                        <a:solidFill>
                          <a:schemeClr val="tx1"/>
                        </a:solidFill>
                      </a:endParaRPr>
                    </a:p>
                  </a:txBody>
                  <a:tcPr marT="45723" marB="45723" anchor="ctr"/>
                </a:tc>
              </a:tr>
              <a:tr h="617199">
                <a:tc>
                  <a:txBody>
                    <a:bodyPr/>
                    <a:lstStyle/>
                    <a:p>
                      <a:pPr algn="ctr"/>
                      <a:r>
                        <a:rPr lang="en-US" sz="1800" b="1" dirty="0" smtClean="0"/>
                        <a:t>2003-05</a:t>
                      </a:r>
                      <a:endParaRPr lang="en-US" sz="1800" b="1" dirty="0"/>
                    </a:p>
                  </a:txBody>
                  <a:tcPr marT="45723" marB="45723" anchor="ctr"/>
                </a:tc>
                <a:tc>
                  <a:txBody>
                    <a:bodyPr/>
                    <a:lstStyle/>
                    <a:p>
                      <a:pPr algn="ctr"/>
                      <a:r>
                        <a:rPr lang="en-US" sz="1800" b="1" i="0" u="sng" dirty="0" smtClean="0">
                          <a:solidFill>
                            <a:schemeClr val="tx1"/>
                          </a:solidFill>
                        </a:rPr>
                        <a:t>257</a:t>
                      </a:r>
                      <a:endParaRPr lang="en-US" sz="1800" b="1" i="0" u="sng" dirty="0">
                        <a:solidFill>
                          <a:schemeClr val="tx1"/>
                        </a:solidFill>
                      </a:endParaRPr>
                    </a:p>
                  </a:txBody>
                  <a:tcPr marT="45723" marB="45723" anchor="ctr">
                    <a:solidFill>
                      <a:schemeClr val="bg1"/>
                    </a:solidFill>
                  </a:tcPr>
                </a:tc>
                <a:tc>
                  <a:txBody>
                    <a:bodyPr/>
                    <a:lstStyle/>
                    <a:p>
                      <a:pPr algn="ctr"/>
                      <a:endParaRPr lang="en-US" sz="1800" dirty="0">
                        <a:solidFill>
                          <a:schemeClr val="bg1">
                            <a:lumMod val="75000"/>
                            <a:lumOff val="25000"/>
                          </a:schemeClr>
                        </a:solidFill>
                      </a:endParaRPr>
                    </a:p>
                  </a:txBody>
                  <a:tcPr marT="45723" marB="45723" anchor="ctr"/>
                </a:tc>
                <a:tc>
                  <a:txBody>
                    <a:bodyPr/>
                    <a:lstStyle/>
                    <a:p>
                      <a:pPr algn="ctr"/>
                      <a:endParaRPr lang="en-US" sz="1800" dirty="0">
                        <a:solidFill>
                          <a:schemeClr val="bg1">
                            <a:lumMod val="75000"/>
                            <a:lumOff val="25000"/>
                          </a:schemeClr>
                        </a:solidFill>
                      </a:endParaRPr>
                    </a:p>
                  </a:txBody>
                  <a:tcPr marT="45723" marB="45723" anchor="ctr"/>
                </a:tc>
                <a:tc>
                  <a:txBody>
                    <a:bodyPr/>
                    <a:lstStyle/>
                    <a:p>
                      <a:pPr algn="ctr"/>
                      <a:endParaRPr lang="en-US" sz="1800" dirty="0">
                        <a:solidFill>
                          <a:schemeClr val="bg1">
                            <a:lumMod val="75000"/>
                            <a:lumOff val="25000"/>
                          </a:schemeClr>
                        </a:solidFill>
                      </a:endParaRPr>
                    </a:p>
                  </a:txBody>
                  <a:tcPr marT="45723" marB="45723" anchor="ctr"/>
                </a:tc>
                <a:tc>
                  <a:txBody>
                    <a:bodyPr/>
                    <a:lstStyle/>
                    <a:p>
                      <a:pPr algn="ctr"/>
                      <a:endParaRPr lang="en-US" sz="1800" dirty="0">
                        <a:solidFill>
                          <a:schemeClr val="bg1">
                            <a:lumMod val="75000"/>
                            <a:lumOff val="25000"/>
                          </a:schemeClr>
                        </a:solidFill>
                      </a:endParaRPr>
                    </a:p>
                  </a:txBody>
                  <a:tcPr marT="45723" marB="45723" anchor="ctr"/>
                </a:tc>
              </a:tr>
              <a:tr h="748303">
                <a:tc>
                  <a:txBody>
                    <a:bodyPr/>
                    <a:lstStyle/>
                    <a:p>
                      <a:pPr algn="ctr"/>
                      <a:r>
                        <a:rPr lang="en-US" sz="1800" b="1" dirty="0" smtClean="0"/>
                        <a:t>2006</a:t>
                      </a:r>
                      <a:endParaRPr lang="en-US" sz="1800" b="1" dirty="0"/>
                    </a:p>
                  </a:txBody>
                  <a:tcPr marT="45723" marB="45723" anchor="ctr"/>
                </a:tc>
                <a:tc>
                  <a:txBody>
                    <a:bodyPr/>
                    <a:lstStyle/>
                    <a:p>
                      <a:pPr algn="ctr"/>
                      <a:r>
                        <a:rPr lang="en-US" sz="1800" b="1" u="none" dirty="0" smtClean="0">
                          <a:solidFill>
                            <a:srgbClr val="FF0000"/>
                          </a:solidFill>
                        </a:rPr>
                        <a:t>290</a:t>
                      </a:r>
                      <a:endParaRPr lang="en-US" sz="1800" b="1" u="none" dirty="0">
                        <a:solidFill>
                          <a:srgbClr val="FF0000"/>
                        </a:solidFill>
                      </a:endParaRPr>
                    </a:p>
                  </a:txBody>
                  <a:tcPr marT="45723" marB="45723" anchor="ctr">
                    <a:solidFill>
                      <a:schemeClr val="accent5">
                        <a:lumMod val="40000"/>
                        <a:lumOff val="60000"/>
                      </a:schemeClr>
                    </a:solidFill>
                  </a:tcPr>
                </a:tc>
                <a:tc>
                  <a:txBody>
                    <a:bodyPr/>
                    <a:lstStyle/>
                    <a:p>
                      <a:pPr algn="ctr"/>
                      <a:endParaRPr lang="en-US" sz="1800" dirty="0"/>
                    </a:p>
                  </a:txBody>
                  <a:tcPr marT="45723" marB="45723" anchor="ctr"/>
                </a:tc>
                <a:tc>
                  <a:txBody>
                    <a:bodyPr/>
                    <a:lstStyle/>
                    <a:p>
                      <a:pPr algn="ctr"/>
                      <a:r>
                        <a:rPr lang="en-US" sz="1800" b="1" i="0" dirty="0" smtClean="0">
                          <a:solidFill>
                            <a:srgbClr val="00B050"/>
                          </a:solidFill>
                        </a:rPr>
                        <a:t>47 </a:t>
                      </a:r>
                      <a:r>
                        <a:rPr lang="en-US" sz="1800" b="1" i="1" dirty="0" smtClean="0">
                          <a:solidFill>
                            <a:srgbClr val="00B050"/>
                          </a:solidFill>
                        </a:rPr>
                        <a:t> </a:t>
                      </a:r>
                      <a:endParaRPr lang="en-US" sz="1800" i="1" dirty="0">
                        <a:solidFill>
                          <a:srgbClr val="00B050"/>
                        </a:solidFill>
                      </a:endParaRPr>
                    </a:p>
                  </a:txBody>
                  <a:tcPr marT="45723" marB="45723" anchor="ctr">
                    <a:solidFill>
                      <a:schemeClr val="accent2">
                        <a:lumMod val="40000"/>
                        <a:lumOff val="60000"/>
                      </a:schemeClr>
                    </a:solidFill>
                  </a:tcPr>
                </a:tc>
                <a:tc>
                  <a:txBody>
                    <a:bodyPr/>
                    <a:lstStyle/>
                    <a:p>
                      <a:pPr algn="ctr"/>
                      <a:endParaRPr lang="en-US" sz="1800" dirty="0"/>
                    </a:p>
                  </a:txBody>
                  <a:tcPr marT="45723" marB="45723" anchor="ctr"/>
                </a:tc>
                <a:tc>
                  <a:txBody>
                    <a:bodyPr/>
                    <a:lstStyle/>
                    <a:p>
                      <a:pPr algn="ctr"/>
                      <a:endParaRPr lang="en-US" sz="1800" b="1" dirty="0">
                        <a:solidFill>
                          <a:srgbClr val="7030A0"/>
                        </a:solidFill>
                      </a:endParaRPr>
                    </a:p>
                  </a:txBody>
                  <a:tcPr marT="45723" marB="45723" anchor="ctr"/>
                </a:tc>
              </a:tr>
              <a:tr h="786614">
                <a:tc>
                  <a:txBody>
                    <a:bodyPr/>
                    <a:lstStyle/>
                    <a:p>
                      <a:pPr algn="ctr"/>
                      <a:r>
                        <a:rPr lang="en-US" sz="1800" b="1" dirty="0" smtClean="0"/>
                        <a:t>2007</a:t>
                      </a:r>
                      <a:endParaRPr lang="en-US" sz="1800" b="1" dirty="0"/>
                    </a:p>
                  </a:txBody>
                  <a:tcPr marT="45723" marB="45723" anchor="ctr"/>
                </a:tc>
                <a:tc>
                  <a:txBody>
                    <a:bodyPr/>
                    <a:lstStyle/>
                    <a:p>
                      <a:pPr algn="ctr"/>
                      <a:endParaRPr lang="en-US" sz="1800" dirty="0"/>
                    </a:p>
                  </a:txBody>
                  <a:tcPr marT="45723" marB="45723" anchor="ctr"/>
                </a:tc>
                <a:tc>
                  <a:txBody>
                    <a:bodyPr/>
                    <a:lstStyle/>
                    <a:p>
                      <a:pPr algn="ctr"/>
                      <a:r>
                        <a:rPr lang="en-US" sz="1800" b="1" u="none" dirty="0" smtClean="0">
                          <a:solidFill>
                            <a:srgbClr val="FF0000"/>
                          </a:solidFill>
                        </a:rPr>
                        <a:t>185</a:t>
                      </a:r>
                      <a:endParaRPr lang="en-US" sz="1800" b="1" u="none" dirty="0">
                        <a:solidFill>
                          <a:srgbClr val="FF0000"/>
                        </a:solidFill>
                      </a:endParaRPr>
                    </a:p>
                  </a:txBody>
                  <a:tcPr marT="45723" marB="45723" anchor="ctr">
                    <a:solidFill>
                      <a:schemeClr val="accent5">
                        <a:lumMod val="40000"/>
                        <a:lumOff val="60000"/>
                      </a:schemeClr>
                    </a:solidFill>
                  </a:tcPr>
                </a:tc>
                <a:tc>
                  <a:txBody>
                    <a:bodyPr/>
                    <a:lstStyle/>
                    <a:p>
                      <a:pPr algn="ctr"/>
                      <a:endParaRPr lang="en-US" sz="1800" dirty="0"/>
                    </a:p>
                  </a:txBody>
                  <a:tcPr marT="45723" marB="45723" anchor="ctr"/>
                </a:tc>
                <a:tc>
                  <a:txBody>
                    <a:bodyPr/>
                    <a:lstStyle/>
                    <a:p>
                      <a:pPr algn="ctr"/>
                      <a:r>
                        <a:rPr lang="en-US" sz="1800" b="1" i="0" dirty="0" smtClean="0">
                          <a:solidFill>
                            <a:srgbClr val="00B050"/>
                          </a:solidFill>
                        </a:rPr>
                        <a:t>55</a:t>
                      </a:r>
                      <a:endParaRPr lang="en-US" sz="1800" b="1" i="0" dirty="0">
                        <a:solidFill>
                          <a:srgbClr val="00B050"/>
                        </a:solidFill>
                      </a:endParaRPr>
                    </a:p>
                  </a:txBody>
                  <a:tcPr marT="45723" marB="45723" anchor="ctr">
                    <a:solidFill>
                      <a:schemeClr val="accent2">
                        <a:lumMod val="40000"/>
                        <a:lumOff val="60000"/>
                      </a:schemeClr>
                    </a:solidFill>
                  </a:tcPr>
                </a:tc>
                <a:tc>
                  <a:txBody>
                    <a:bodyPr/>
                    <a:lstStyle/>
                    <a:p>
                      <a:pPr algn="ctr"/>
                      <a:endParaRPr lang="en-US" sz="1800" dirty="0"/>
                    </a:p>
                  </a:txBody>
                  <a:tcPr marT="45723" marB="45723" anchor="ctr"/>
                </a:tc>
              </a:tr>
              <a:tr h="0">
                <a:tc>
                  <a:txBody>
                    <a:bodyPr/>
                    <a:lstStyle/>
                    <a:p>
                      <a:pPr algn="ctr"/>
                      <a:r>
                        <a:rPr lang="en-US" sz="1800" b="1" dirty="0" smtClean="0"/>
                        <a:t>2008</a:t>
                      </a:r>
                      <a:endParaRPr lang="en-US" sz="1800" b="1" dirty="0"/>
                    </a:p>
                  </a:txBody>
                  <a:tcPr marT="45723" marB="45723" anchor="ctr">
                    <a:lnB w="12700" cap="flat" cmpd="sng" algn="ctr">
                      <a:solidFill>
                        <a:schemeClr val="tx1"/>
                      </a:solidFill>
                      <a:prstDash val="solid"/>
                      <a:round/>
                      <a:headEnd type="none" w="med" len="med"/>
                      <a:tailEnd type="none" w="med" len="med"/>
                    </a:lnB>
                  </a:tcPr>
                </a:tc>
                <a:tc>
                  <a:txBody>
                    <a:bodyPr/>
                    <a:lstStyle/>
                    <a:p>
                      <a:pPr algn="ctr"/>
                      <a:endParaRPr lang="en-US" sz="1800" dirty="0"/>
                    </a:p>
                  </a:txBody>
                  <a:tcPr marT="45723" marB="45723" anchor="ctr">
                    <a:lnB w="12700" cap="flat" cmpd="sng" algn="ctr">
                      <a:solidFill>
                        <a:schemeClr val="tx1"/>
                      </a:solidFill>
                      <a:prstDash val="solid"/>
                      <a:round/>
                      <a:headEnd type="none" w="med" len="med"/>
                      <a:tailEnd type="none" w="med" len="med"/>
                    </a:lnB>
                  </a:tcPr>
                </a:tc>
                <a:tc>
                  <a:txBody>
                    <a:bodyPr/>
                    <a:lstStyle/>
                    <a:p>
                      <a:pPr algn="ctr"/>
                      <a:endParaRPr lang="en-US" sz="1800" dirty="0"/>
                    </a:p>
                  </a:txBody>
                  <a:tcPr marT="45723" marB="45723" anchor="ctr">
                    <a:lnB w="12700" cap="flat" cmpd="sng" algn="ctr">
                      <a:solidFill>
                        <a:schemeClr val="tx1"/>
                      </a:solidFill>
                      <a:prstDash val="solid"/>
                      <a:round/>
                      <a:headEnd type="none" w="med" len="med"/>
                      <a:tailEnd type="none" w="med" len="med"/>
                    </a:lnB>
                  </a:tcPr>
                </a:tc>
                <a:tc>
                  <a:txBody>
                    <a:bodyPr/>
                    <a:lstStyle/>
                    <a:p>
                      <a:pPr algn="ctr"/>
                      <a:r>
                        <a:rPr lang="en-US" sz="1800" b="1" u="none" dirty="0" smtClean="0">
                          <a:solidFill>
                            <a:srgbClr val="FF0000"/>
                          </a:solidFill>
                        </a:rPr>
                        <a:t>195</a:t>
                      </a:r>
                      <a:endParaRPr lang="en-US" sz="1800" b="1" u="none" dirty="0"/>
                    </a:p>
                  </a:txBody>
                  <a:tcPr marT="45723" marB="45723" anchor="ctr">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endParaRPr lang="en-US" sz="1800" dirty="0"/>
                    </a:p>
                  </a:txBody>
                  <a:tcPr marT="45723" marB="45723" anchor="ctr">
                    <a:lnB w="12700" cap="flat" cmpd="sng" algn="ctr">
                      <a:solidFill>
                        <a:schemeClr val="tx1"/>
                      </a:solidFill>
                      <a:prstDash val="solid"/>
                      <a:round/>
                      <a:headEnd type="none" w="med" len="med"/>
                      <a:tailEnd type="none" w="med" len="med"/>
                    </a:lnB>
                  </a:tcPr>
                </a:tc>
                <a:tc>
                  <a:txBody>
                    <a:bodyPr/>
                    <a:lstStyle/>
                    <a:p>
                      <a:pPr algn="ctr"/>
                      <a:r>
                        <a:rPr lang="en-US" sz="1800" b="1" i="0" dirty="0" smtClean="0">
                          <a:solidFill>
                            <a:srgbClr val="00B050"/>
                          </a:solidFill>
                        </a:rPr>
                        <a:t>45</a:t>
                      </a:r>
                    </a:p>
                    <a:p>
                      <a:pPr algn="ctr"/>
                      <a:r>
                        <a:rPr lang="en-US" sz="1800" b="1" i="0" dirty="0" smtClean="0">
                          <a:solidFill>
                            <a:srgbClr val="00B050"/>
                          </a:solidFill>
                        </a:rPr>
                        <a:t>New = 103</a:t>
                      </a:r>
                      <a:endParaRPr lang="en-US" sz="1800" b="1" i="0" dirty="0">
                        <a:solidFill>
                          <a:srgbClr val="00B050"/>
                        </a:solidFill>
                      </a:endParaRPr>
                    </a:p>
                  </a:txBody>
                  <a:tcPr marT="45723" marB="45723" anchor="ctr">
                    <a:lnB w="12700" cap="flat" cmpd="sng" algn="ctr">
                      <a:solidFill>
                        <a:schemeClr val="tx1"/>
                      </a:solidFill>
                      <a:prstDash val="solid"/>
                      <a:round/>
                      <a:headEnd type="none" w="med" len="med"/>
                      <a:tailEnd type="none" w="med" len="med"/>
                    </a:lnB>
                    <a:solidFill>
                      <a:schemeClr val="accent2">
                        <a:lumMod val="40000"/>
                        <a:lumOff val="60000"/>
                      </a:schemeClr>
                    </a:solidFill>
                  </a:tcPr>
                </a:tc>
              </a:tr>
              <a:tr h="435391">
                <a:tc gridSpan="6">
                  <a:txBody>
                    <a:bodyPr/>
                    <a:lstStyle/>
                    <a:p>
                      <a:pPr algn="l"/>
                      <a:r>
                        <a:rPr lang="en-US" sz="1600" b="1" i="1" u="none" dirty="0" smtClean="0">
                          <a:solidFill>
                            <a:schemeClr val="tx1"/>
                          </a:solidFill>
                        </a:rPr>
                        <a:t>Note:  </a:t>
                      </a:r>
                      <a:r>
                        <a:rPr lang="en-US" sz="1800" b="1" u="none" dirty="0" smtClean="0">
                          <a:solidFill>
                            <a:srgbClr val="FF0000"/>
                          </a:solidFill>
                        </a:rPr>
                        <a:t>Time 1 incoming students, </a:t>
                      </a:r>
                      <a:r>
                        <a:rPr lang="en-US" sz="1800" b="1" u="sng" dirty="0" smtClean="0">
                          <a:solidFill>
                            <a:schemeClr val="tx1"/>
                          </a:solidFill>
                        </a:rPr>
                        <a:t> Time 1 Advanced,</a:t>
                      </a:r>
                      <a:r>
                        <a:rPr lang="en-US" sz="1800" b="1" u="sng" baseline="0" dirty="0" smtClean="0">
                          <a:solidFill>
                            <a:schemeClr val="tx1"/>
                          </a:solidFill>
                        </a:rPr>
                        <a:t> </a:t>
                      </a:r>
                      <a:r>
                        <a:rPr lang="en-US" sz="1800" b="1" u="none" baseline="0" dirty="0" smtClean="0">
                          <a:solidFill>
                            <a:srgbClr val="00B050"/>
                          </a:solidFill>
                        </a:rPr>
                        <a:t>Time 2 advanced students </a:t>
                      </a:r>
                      <a:endParaRPr lang="en-US" sz="1800" b="1" u="none" dirty="0">
                        <a:solidFill>
                          <a:srgbClr val="FF0000"/>
                        </a:solidFill>
                      </a:endParaRPr>
                    </a:p>
                  </a:txBody>
                  <a:tcPr marT="45723" marB="45723" anchor="ctr">
                    <a:lnT w="12700" cap="flat" cmpd="sng" algn="ctr">
                      <a:solidFill>
                        <a:schemeClr val="tx1"/>
                      </a:solidFill>
                      <a:prstDash val="solid"/>
                      <a:round/>
                      <a:headEnd type="none" w="med" len="med"/>
                      <a:tailEnd type="none" w="med" len="med"/>
                    </a:lnT>
                  </a:tcPr>
                </a:tc>
                <a:tc hMerge="1">
                  <a:txBody>
                    <a:bodyPr/>
                    <a:lstStyle/>
                    <a:p>
                      <a:pPr algn="ctr"/>
                      <a:endParaRPr lang="en-US" sz="1800" dirty="0"/>
                    </a:p>
                  </a:txBody>
                  <a:tcPr marT="45723" marB="45723" anchor="ctr"/>
                </a:tc>
                <a:tc hMerge="1">
                  <a:txBody>
                    <a:bodyPr/>
                    <a:lstStyle/>
                    <a:p>
                      <a:pPr algn="ctr"/>
                      <a:endParaRPr lang="en-US" sz="1800" dirty="0"/>
                    </a:p>
                  </a:txBody>
                  <a:tcPr marT="45723" marB="45723" anchor="ctr"/>
                </a:tc>
                <a:tc hMerge="1">
                  <a:txBody>
                    <a:bodyPr/>
                    <a:lstStyle/>
                    <a:p>
                      <a:pPr algn="ctr"/>
                      <a:endParaRPr lang="en-US" sz="1800" u="sng" dirty="0"/>
                    </a:p>
                  </a:txBody>
                  <a:tcPr marT="45723" marB="45723" anchor="ctr">
                    <a:solidFill>
                      <a:schemeClr val="accent5">
                        <a:lumMod val="40000"/>
                        <a:lumOff val="60000"/>
                      </a:schemeClr>
                    </a:solidFill>
                  </a:tcPr>
                </a:tc>
                <a:tc hMerge="1">
                  <a:txBody>
                    <a:bodyPr/>
                    <a:lstStyle/>
                    <a:p>
                      <a:pPr algn="ctr"/>
                      <a:endParaRPr lang="en-US" sz="1800" dirty="0"/>
                    </a:p>
                  </a:txBody>
                  <a:tcPr marT="45723" marB="45723" anchor="ctr"/>
                </a:tc>
                <a:tc hMerge="1">
                  <a:txBody>
                    <a:bodyPr/>
                    <a:lstStyle/>
                    <a:p>
                      <a:pPr algn="ctr"/>
                      <a:endParaRPr lang="en-US" sz="1800" b="1" i="1" dirty="0">
                        <a:solidFill>
                          <a:srgbClr val="00B050"/>
                        </a:solidFill>
                      </a:endParaRPr>
                    </a:p>
                  </a:txBody>
                  <a:tcPr marT="45723" marB="45723" anchor="ctr">
                    <a:solidFill>
                      <a:schemeClr val="accent2">
                        <a:lumMod val="40000"/>
                        <a:lumOff val="60000"/>
                      </a:schemeClr>
                    </a:solidFill>
                  </a:tcPr>
                </a:tc>
              </a:tr>
            </a:tbl>
          </a:graphicData>
        </a:graphic>
      </p:graphicFrame>
      <p:cxnSp>
        <p:nvCxnSpPr>
          <p:cNvPr id="7" name="Straight Arrow Connector 6"/>
          <p:cNvCxnSpPr/>
          <p:nvPr/>
        </p:nvCxnSpPr>
        <p:spPr>
          <a:xfrm>
            <a:off x="2598055" y="4114800"/>
            <a:ext cx="18153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886200" y="4876800"/>
            <a:ext cx="183389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5105400" y="5602830"/>
            <a:ext cx="1905000" cy="498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03614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Qualifications</a:t>
            </a:r>
            <a:r>
              <a:rPr lang="en-US" dirty="0" smtClean="0"/>
              <a:t>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We have found no differences between the groups entering in 2006, 2007, and 2008 on most measures, so these classes were grouped together for analyses reported here.</a:t>
            </a:r>
          </a:p>
          <a:p>
            <a:r>
              <a:rPr lang="en-US" dirty="0" smtClean="0"/>
              <a:t>The Time 1 advanced group was tested at only one point in time, rather than over the three years, as above.  </a:t>
            </a:r>
          </a:p>
          <a:p>
            <a:r>
              <a:rPr lang="en-US" dirty="0" smtClean="0"/>
              <a:t>Gender was included in analyses, yielding only a few comparisons for which women were higher, so gender effects will not be considered today.  </a:t>
            </a:r>
          </a:p>
          <a:p>
            <a:r>
              <a:rPr lang="en-US" dirty="0" smtClean="0"/>
              <a:t>Since the aim of this presentation is to give a somewhat idealized picture of alternative designs to use in research, practical problems of “real world research” present in our study will not be emphasized here.  These include </a:t>
            </a:r>
          </a:p>
          <a:p>
            <a:pPr lvl="1"/>
            <a:r>
              <a:rPr lang="en-US" dirty="0" smtClean="0"/>
              <a:t>Possible selective </a:t>
            </a:r>
            <a:r>
              <a:rPr lang="en-US" dirty="0" smtClean="0"/>
              <a:t>sampling at Time 1 </a:t>
            </a:r>
          </a:p>
          <a:p>
            <a:pPr lvl="1"/>
            <a:r>
              <a:rPr lang="en-US" dirty="0" smtClean="0"/>
              <a:t>Loss of participants at Time 2, due to their departure from campus or their choosing not to complete a second survey</a:t>
            </a:r>
          </a:p>
          <a:p>
            <a:pPr lvl="1"/>
            <a:r>
              <a:rPr lang="en-US" dirty="0" smtClean="0"/>
              <a:t>Etc.</a:t>
            </a:r>
          </a:p>
        </p:txBody>
      </p:sp>
    </p:spTree>
    <p:extLst>
      <p:ext uri="{BB962C8B-B14F-4D97-AF65-F5344CB8AC3E}">
        <p14:creationId xmlns:p14="http://schemas.microsoft.com/office/powerpoint/2010/main" val="7061446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43000"/>
            <a:ext cx="7175351" cy="3276600"/>
          </a:xfrm>
        </p:spPr>
        <p:txBody>
          <a:bodyPr>
            <a:noAutofit/>
          </a:bodyPr>
          <a:lstStyle/>
          <a:p>
            <a:r>
              <a:rPr lang="en-US" sz="4000" b="1" i="1" dirty="0"/>
              <a:t>Using Longitudinal, Cross-sectional, and Time Lag</a:t>
            </a:r>
            <a:r>
              <a:rPr lang="en-US" sz="4000" dirty="0"/>
              <a:t/>
            </a:r>
            <a:br>
              <a:rPr lang="en-US" sz="4000" dirty="0"/>
            </a:br>
            <a:r>
              <a:rPr lang="en-US" sz="4000" b="1" i="1" dirty="0"/>
              <a:t>Models to Understand Change Over Time</a:t>
            </a:r>
            <a:endParaRPr lang="en-US" sz="4000" dirty="0"/>
          </a:p>
        </p:txBody>
      </p:sp>
      <p:sp>
        <p:nvSpPr>
          <p:cNvPr id="3" name="Subtitle 2"/>
          <p:cNvSpPr>
            <a:spLocks noGrp="1"/>
          </p:cNvSpPr>
          <p:nvPr>
            <p:ph type="subTitle" idx="1"/>
          </p:nvPr>
        </p:nvSpPr>
        <p:spPr/>
        <p:txBody>
          <a:bodyPr>
            <a:normAutofit/>
          </a:bodyPr>
          <a:lstStyle/>
          <a:p>
            <a:r>
              <a:rPr lang="en-US" sz="2800" b="1" dirty="0" smtClean="0"/>
              <a:t>Barbara E. Moely </a:t>
            </a:r>
          </a:p>
          <a:p>
            <a:r>
              <a:rPr lang="en-US" sz="2800" b="1" dirty="0" smtClean="0"/>
              <a:t>Tulane University </a:t>
            </a:r>
            <a:endParaRPr lang="en-US" sz="2800" b="1" dirty="0"/>
          </a:p>
        </p:txBody>
      </p:sp>
    </p:spTree>
    <p:extLst>
      <p:ext uri="{BB962C8B-B14F-4D97-AF65-F5344CB8AC3E}">
        <p14:creationId xmlns:p14="http://schemas.microsoft.com/office/powerpoint/2010/main" val="6814310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554162"/>
          </a:xfrm>
        </p:spPr>
        <p:txBody>
          <a:bodyPr/>
          <a:lstStyle/>
          <a:p>
            <a:pPr algn="ctr"/>
            <a:r>
              <a:rPr lang="en-US" sz="4000" dirty="0" smtClean="0"/>
              <a:t>Approach Taken to Identify </a:t>
            </a:r>
            <a:br>
              <a:rPr lang="en-US" sz="4000" dirty="0" smtClean="0"/>
            </a:br>
            <a:r>
              <a:rPr lang="en-US" sz="4000" dirty="0" smtClean="0"/>
              <a:t>Changes over Time/Age</a:t>
            </a:r>
            <a:endParaRPr lang="en-US" sz="4000" dirty="0"/>
          </a:p>
        </p:txBody>
      </p:sp>
      <p:sp>
        <p:nvSpPr>
          <p:cNvPr id="3" name="Content Placeholder 2"/>
          <p:cNvSpPr>
            <a:spLocks noGrp="1"/>
          </p:cNvSpPr>
          <p:nvPr>
            <p:ph idx="1"/>
          </p:nvPr>
        </p:nvSpPr>
        <p:spPr>
          <a:xfrm>
            <a:off x="457200" y="2057400"/>
            <a:ext cx="7620000" cy="4343400"/>
          </a:xfrm>
        </p:spPr>
        <p:txBody>
          <a:bodyPr/>
          <a:lstStyle/>
          <a:p>
            <a:r>
              <a:rPr lang="en-US" dirty="0" smtClean="0"/>
              <a:t>The longitudinal comparisons for </a:t>
            </a:r>
            <a:r>
              <a:rPr lang="en-US" i="1" dirty="0" smtClean="0"/>
              <a:t>N</a:t>
            </a:r>
            <a:r>
              <a:rPr lang="en-US" dirty="0" smtClean="0"/>
              <a:t> = 147 students showed differences between their Time 1 and Time 2 responses for several variables:  </a:t>
            </a:r>
          </a:p>
          <a:p>
            <a:r>
              <a:rPr lang="en-US" dirty="0"/>
              <a:t>Self-assessed Knowledge of New Orleans Culture and Issues </a:t>
            </a:r>
            <a:endParaRPr lang="en-US" dirty="0" smtClean="0"/>
          </a:p>
          <a:p>
            <a:r>
              <a:rPr lang="en-US" dirty="0" smtClean="0"/>
              <a:t>Seeks Information about Political/Social Issues </a:t>
            </a:r>
          </a:p>
          <a:p>
            <a:r>
              <a:rPr lang="en-US" dirty="0" smtClean="0"/>
              <a:t>Valuing </a:t>
            </a:r>
            <a:r>
              <a:rPr lang="en-US" dirty="0"/>
              <a:t>of Community Engagement </a:t>
            </a:r>
          </a:p>
          <a:p>
            <a:endParaRPr lang="en-US" dirty="0" smtClean="0"/>
          </a:p>
          <a:p>
            <a:r>
              <a:rPr lang="en-US" dirty="0" smtClean="0"/>
              <a:t>To understand why these changes appear, alternative designs were considered.  Each of the variables above will be considered separately, as they show several different patterns:  </a:t>
            </a:r>
            <a:endParaRPr lang="en-US" dirty="0"/>
          </a:p>
        </p:txBody>
      </p:sp>
    </p:spTree>
    <p:extLst>
      <p:ext uri="{BB962C8B-B14F-4D97-AF65-F5344CB8AC3E}">
        <p14:creationId xmlns:p14="http://schemas.microsoft.com/office/powerpoint/2010/main" val="33387521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620000" cy="1143000"/>
          </a:xfrm>
        </p:spPr>
        <p:txBody>
          <a:bodyPr/>
          <a:lstStyle/>
          <a:p>
            <a:pPr algn="ctr"/>
            <a:r>
              <a:rPr lang="en-US" dirty="0" smtClean="0"/>
              <a:t>Designs in Tulane Study </a:t>
            </a:r>
            <a:endParaRPr lang="en-US" dirty="0"/>
          </a:p>
        </p:txBody>
      </p:sp>
      <p:sp>
        <p:nvSpPr>
          <p:cNvPr id="3" name="Content Placeholder 2"/>
          <p:cNvSpPr>
            <a:spLocks noGrp="1"/>
          </p:cNvSpPr>
          <p:nvPr>
            <p:ph idx="1"/>
          </p:nvPr>
        </p:nvSpPr>
        <p:spPr>
          <a:xfrm>
            <a:off x="457200" y="1828800"/>
            <a:ext cx="7620000" cy="4800600"/>
          </a:xfrm>
        </p:spPr>
        <p:txBody>
          <a:bodyPr/>
          <a:lstStyle/>
          <a:p>
            <a:pPr marL="114300" indent="0">
              <a:buNone/>
            </a:pPr>
            <a:r>
              <a:rPr lang="en-US" sz="2400" dirty="0" smtClean="0"/>
              <a:t>   Longitudinal Design </a:t>
            </a:r>
          </a:p>
          <a:p>
            <a:pPr marL="411480" lvl="1" indent="0">
              <a:buNone/>
            </a:pPr>
            <a:r>
              <a:rPr lang="en-US" dirty="0" smtClean="0"/>
              <a:t>	Students surveyed at college entry (Time 1)  and again two years later (Time 2). </a:t>
            </a:r>
          </a:p>
          <a:p>
            <a:pPr marL="411480" lvl="1" indent="0">
              <a:buNone/>
            </a:pPr>
            <a:endParaRPr lang="en-US" dirty="0" smtClean="0"/>
          </a:p>
          <a:p>
            <a:pPr marL="411480" lvl="1" indent="0">
              <a:buNone/>
            </a:pPr>
            <a:r>
              <a:rPr lang="en-US" sz="2400" dirty="0" smtClean="0"/>
              <a:t>Cross-sectional Design </a:t>
            </a:r>
          </a:p>
          <a:p>
            <a:pPr marL="411480" lvl="1" indent="0">
              <a:buNone/>
            </a:pPr>
            <a:r>
              <a:rPr lang="en-US" dirty="0" smtClean="0"/>
              <a:t>	Incoming students at Time 1 compared with a group of more 	advanced students surveyed at Time 1. </a:t>
            </a:r>
          </a:p>
          <a:p>
            <a:pPr lvl="1"/>
            <a:endParaRPr lang="en-US" dirty="0"/>
          </a:p>
          <a:p>
            <a:pPr marL="411480" lvl="1" indent="0">
              <a:buNone/>
            </a:pPr>
            <a:r>
              <a:rPr lang="en-US" sz="2400" dirty="0" smtClean="0"/>
              <a:t>Time Lag Design </a:t>
            </a:r>
          </a:p>
          <a:p>
            <a:pPr marL="411480" lvl="1" indent="0">
              <a:buNone/>
            </a:pPr>
            <a:r>
              <a:rPr lang="en-US" dirty="0" smtClean="0"/>
              <a:t>	Advanced students surveyed at Time 1 compared with Time 2 	advanced students.</a:t>
            </a:r>
            <a:endParaRPr lang="en-US" dirty="0"/>
          </a:p>
        </p:txBody>
      </p:sp>
    </p:spTree>
    <p:extLst>
      <p:ext uri="{BB962C8B-B14F-4D97-AF65-F5344CB8AC3E}">
        <p14:creationId xmlns:p14="http://schemas.microsoft.com/office/powerpoint/2010/main" val="7061446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304800" y="685800"/>
            <a:ext cx="7848600" cy="914400"/>
          </a:xfrm>
        </p:spPr>
        <p:txBody>
          <a:bodyPr/>
          <a:lstStyle/>
          <a:p>
            <a:pPr algn="ctr" eaLnBrk="1" hangingPunct="1"/>
            <a:r>
              <a:rPr lang="en-US" sz="3200" dirty="0" smtClean="0"/>
              <a:t>Knowledge of New Orleans Culture and Issues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1362147"/>
              </p:ext>
            </p:extLst>
          </p:nvPr>
        </p:nvGraphicFramePr>
        <p:xfrm>
          <a:off x="304800" y="1905000"/>
          <a:ext cx="7848600" cy="4602632"/>
        </p:xfrm>
        <a:graphic>
          <a:graphicData uri="http://schemas.openxmlformats.org/drawingml/2006/table">
            <a:tbl>
              <a:tblPr firstRow="1" bandRow="1">
                <a:tableStyleId>{5C22544A-7EE6-4342-B048-85BDC9FD1C3A}</a:tableStyleId>
              </a:tblPr>
              <a:tblGrid>
                <a:gridCol w="7848600"/>
              </a:tblGrid>
              <a:tr h="548602">
                <a:tc>
                  <a:txBody>
                    <a:bodyPr/>
                    <a:lstStyle/>
                    <a:p>
                      <a:r>
                        <a:rPr lang="en-US" sz="1800" dirty="0" smtClean="0"/>
                        <a:t>Sample Items</a:t>
                      </a:r>
                      <a:r>
                        <a:rPr lang="en-US" sz="1800" baseline="0" dirty="0" smtClean="0"/>
                        <a:t> from </a:t>
                      </a:r>
                      <a:r>
                        <a:rPr lang="en-US" sz="1800" i="1" baseline="0" dirty="0" smtClean="0"/>
                        <a:t>Knowledge of New Orleans </a:t>
                      </a:r>
                      <a:r>
                        <a:rPr lang="en-US" sz="1800" baseline="0" dirty="0" smtClean="0"/>
                        <a:t>scale:</a:t>
                      </a:r>
                      <a:endParaRPr lang="en-US" sz="1800" dirty="0"/>
                    </a:p>
                  </a:txBody>
                  <a:tcPr marT="45717" marB="45717" anchor="ctr"/>
                </a:tc>
              </a:tr>
              <a:tr h="945235">
                <a:tc>
                  <a:txBody>
                    <a:bodyPr/>
                    <a:lstStyle/>
                    <a:p>
                      <a:r>
                        <a:rPr lang="en-US" sz="1400" i="1" dirty="0" smtClean="0"/>
                        <a:t>Instructions:</a:t>
                      </a:r>
                      <a:r>
                        <a:rPr lang="en-US" sz="1400" i="1" baseline="0" dirty="0" smtClean="0"/>
                        <a:t> </a:t>
                      </a:r>
                      <a:r>
                        <a:rPr lang="en-US" sz="1400" i="1" dirty="0" smtClean="0"/>
                        <a:t>Below are a number of opinion statements about your preferences and beliefs about social issues.  You will agree with some, disagree with others,</a:t>
                      </a:r>
                      <a:r>
                        <a:rPr lang="en-US" sz="1400" i="1" baseline="0" dirty="0" smtClean="0"/>
                        <a:t> and have no opinion about others.  </a:t>
                      </a:r>
                    </a:p>
                    <a:p>
                      <a:r>
                        <a:rPr lang="en-US" sz="1400" i="1" baseline="0" dirty="0" smtClean="0"/>
                        <a:t>Please use the following scale to indicate your degree of agreement with each item. 1 = Strongly Disagree, 2 = Disagree, 3 = Neither Agree nor Disagree, 4 = Agree, 5 = Strongly Agree </a:t>
                      </a:r>
                      <a:endParaRPr lang="en-US" sz="1400" i="1" dirty="0"/>
                    </a:p>
                  </a:txBody>
                  <a:tcPr marT="45717" marB="45717">
                    <a:solidFill>
                      <a:schemeClr val="bg1">
                        <a:lumMod val="95000"/>
                      </a:schemeClr>
                    </a:solidFill>
                  </a:tcPr>
                </a:tc>
              </a:tr>
              <a:tr h="335257">
                <a:tc>
                  <a:txBody>
                    <a:bodyPr/>
                    <a:lstStyle/>
                    <a:p>
                      <a:endParaRPr lang="en-US" sz="1600" dirty="0"/>
                    </a:p>
                  </a:txBody>
                  <a:tcPr marT="45717" marB="45717"/>
                </a:tc>
              </a:tr>
              <a:tr h="457168">
                <a:tc>
                  <a:txBody>
                    <a:bodyPr/>
                    <a:lstStyle/>
                    <a:p>
                      <a:r>
                        <a:rPr lang="en-US" sz="1600" dirty="0" smtClean="0"/>
                        <a:t>I am able to describe the strengths of the cultural groups in New Orleans.</a:t>
                      </a:r>
                      <a:r>
                        <a:rPr lang="en-US" sz="1600" baseline="0" dirty="0" smtClean="0"/>
                        <a:t> </a:t>
                      </a:r>
                      <a:endParaRPr lang="en-US" sz="1600" dirty="0" smtClean="0"/>
                    </a:p>
                  </a:txBody>
                  <a:tcPr marT="45717" marB="45717"/>
                </a:tc>
              </a:tr>
              <a:tr h="457168">
                <a:tc>
                  <a:txBody>
                    <a:bodyPr/>
                    <a:lstStyle/>
                    <a:p>
                      <a:r>
                        <a:rPr lang="en-US" sz="1600" dirty="0" smtClean="0"/>
                        <a:t>I understand the complex problems faced by the people of New Orleans. </a:t>
                      </a:r>
                    </a:p>
                  </a:txBody>
                  <a:tcPr marT="45717" marB="45717"/>
                </a:tc>
              </a:tr>
              <a:tr h="457168">
                <a:tc>
                  <a:txBody>
                    <a:bodyPr/>
                    <a:lstStyle/>
                    <a:p>
                      <a:r>
                        <a:rPr lang="en-US" sz="1600" dirty="0" smtClean="0"/>
                        <a:t>I am aware of significant</a:t>
                      </a:r>
                      <a:r>
                        <a:rPr lang="en-US" sz="1600" baseline="0" dirty="0" smtClean="0"/>
                        <a:t> events happening in the New Orleans community.  </a:t>
                      </a:r>
                      <a:endParaRPr lang="en-US" sz="1600" dirty="0"/>
                    </a:p>
                  </a:txBody>
                  <a:tcPr marT="45717" marB="45717"/>
                </a:tc>
              </a:tr>
              <a:tr h="457168">
                <a:tc>
                  <a:txBody>
                    <a:bodyPr/>
                    <a:lstStyle/>
                    <a:p>
                      <a:r>
                        <a:rPr lang="en-US" sz="1600" dirty="0" smtClean="0"/>
                        <a:t>I am able to describe the social problems of the cultural groups in New Orleans.</a:t>
                      </a:r>
                      <a:r>
                        <a:rPr lang="en-US" sz="1600" baseline="0" dirty="0" smtClean="0"/>
                        <a:t> </a:t>
                      </a:r>
                      <a:endParaRPr lang="en-US" sz="1600" dirty="0" smtClean="0"/>
                    </a:p>
                  </a:txBody>
                  <a:tcPr marT="45717" marB="45717"/>
                </a:tc>
              </a:tr>
              <a:tr h="579080">
                <a:tc>
                  <a:txBody>
                    <a:bodyPr/>
                    <a:lstStyle/>
                    <a:p>
                      <a:r>
                        <a:rPr lang="en-US" sz="1600" dirty="0" smtClean="0"/>
                        <a:t>I know a great deal about the (Hispanic/African American/Vietnamese )communities in New Orleans.  </a:t>
                      </a:r>
                      <a:endParaRPr lang="en-US" sz="1600" dirty="0"/>
                    </a:p>
                  </a:txBody>
                  <a:tcPr marT="45717" marB="45717"/>
                </a:tc>
              </a:tr>
              <a:tr h="365735">
                <a:tc>
                  <a:txBody>
                    <a:bodyPr/>
                    <a:lstStyle/>
                    <a:p>
                      <a:r>
                        <a:rPr lang="en-US" sz="1400" dirty="0" smtClean="0"/>
                        <a:t>Total 12 items. </a:t>
                      </a:r>
                      <a:r>
                        <a:rPr lang="en-US" sz="1400" i="1" baseline="0" dirty="0" smtClean="0"/>
                        <a:t>Internal consistency: Coefficient alpha = .90, N = 820</a:t>
                      </a:r>
                      <a:endParaRPr lang="en-US" sz="1400" dirty="0"/>
                    </a:p>
                  </a:txBody>
                  <a:tcPr marT="45717" marB="45717" anchor="ctr"/>
                </a:tc>
              </a:tr>
            </a:tbl>
          </a:graphicData>
        </a:graphic>
      </p:graphicFrame>
    </p:spTree>
    <p:extLst>
      <p:ext uri="{BB962C8B-B14F-4D97-AF65-F5344CB8AC3E}">
        <p14:creationId xmlns:p14="http://schemas.microsoft.com/office/powerpoint/2010/main" val="15539343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smtClean="0"/>
              <a:t>Longitudinal Design</a:t>
            </a:r>
            <a:r>
              <a:rPr lang="en-US" sz="2800" dirty="0" smtClean="0"/>
              <a:t>:  Increase in Knowledge Reported from College Entry to Junior Year (N = 147)</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34011082"/>
              </p:ext>
            </p:extLst>
          </p:nvPr>
        </p:nvGraphicFramePr>
        <p:xfrm>
          <a:off x="429491" y="1534157"/>
          <a:ext cx="7620000" cy="4790442"/>
        </p:xfrm>
        <a:graphic>
          <a:graphicData uri="http://schemas.openxmlformats.org/drawingml/2006/table">
            <a:tbl>
              <a:tblPr firstRow="1" bandRow="1">
                <a:tableStyleId>{5C22544A-7EE6-4342-B048-85BDC9FD1C3A}</a:tableStyleId>
              </a:tblPr>
              <a:tblGrid>
                <a:gridCol w="1524000"/>
                <a:gridCol w="1524000"/>
                <a:gridCol w="1524000"/>
                <a:gridCol w="1524000"/>
                <a:gridCol w="1524000"/>
              </a:tblGrid>
              <a:tr h="569645">
                <a:tc gridSpan="5">
                  <a:txBody>
                    <a:bodyPr/>
                    <a:lstStyle/>
                    <a:p>
                      <a:pPr algn="ctr"/>
                      <a:r>
                        <a:rPr lang="en-US" sz="2400" dirty="0" smtClean="0">
                          <a:solidFill>
                            <a:srgbClr val="FF0000"/>
                          </a:solidFill>
                        </a:rPr>
                        <a:t>Time 1                           </a:t>
                      </a:r>
                      <a:r>
                        <a:rPr lang="en-US" sz="2400" dirty="0" smtClean="0">
                          <a:solidFill>
                            <a:srgbClr val="00B050"/>
                          </a:solidFill>
                        </a:rPr>
                        <a:t>Time 2</a:t>
                      </a:r>
                      <a:endParaRPr lang="en-US" dirty="0">
                        <a:solidFill>
                          <a:srgbClr val="00B050"/>
                        </a:solidFill>
                      </a:endParaRPr>
                    </a:p>
                  </a:txBody>
                  <a:tcPr>
                    <a:solidFill>
                      <a:schemeClr val="bg2">
                        <a:lumMod val="60000"/>
                        <a:lumOff val="4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00B050"/>
                        </a:solidFill>
                      </a:endParaRPr>
                    </a:p>
                  </a:txBody>
                  <a:tcPr>
                    <a:solidFill>
                      <a:schemeClr val="tx1">
                        <a:lumMod val="10000"/>
                        <a:lumOff val="90000"/>
                      </a:schemeClr>
                    </a:solidFill>
                  </a:tcPr>
                </a:tc>
                <a:tc hMerge="1">
                  <a:txBody>
                    <a:bodyPr/>
                    <a:lstStyle/>
                    <a:p>
                      <a:endParaRPr lang="en-US" dirty="0"/>
                    </a:p>
                  </a:txBody>
                  <a:tcPr>
                    <a:solidFill>
                      <a:schemeClr val="tx1">
                        <a:lumMod val="10000"/>
                        <a:lumOff val="90000"/>
                      </a:schemeClr>
                    </a:solidFill>
                  </a:tcPr>
                </a:tc>
              </a:tr>
              <a:tr h="396039">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488267">
                <a:tc>
                  <a:txBody>
                    <a:bodyPr/>
                    <a:lstStyle/>
                    <a:p>
                      <a:endParaRPr lang="en-US" dirty="0"/>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pPr algn="ctr"/>
                      <a:endParaRPr lang="en-US" dirty="0">
                        <a:solidFill>
                          <a:srgbClr val="00B050"/>
                        </a:solidFill>
                      </a:endParaRPr>
                    </a:p>
                  </a:txBody>
                  <a:tcPr>
                    <a:solidFill>
                      <a:schemeClr val="bg1"/>
                    </a:solidFill>
                  </a:tcPr>
                </a:tc>
                <a:tc>
                  <a:txBody>
                    <a:bodyPr/>
                    <a:lstStyle/>
                    <a:p>
                      <a:pPr algn="ctr"/>
                      <a:r>
                        <a:rPr lang="en-US" sz="2400" b="1" dirty="0" smtClean="0">
                          <a:solidFill>
                            <a:srgbClr val="00B050"/>
                          </a:solidFill>
                        </a:rPr>
                        <a:t>3.35c</a:t>
                      </a:r>
                      <a:endParaRPr lang="en-US" sz="2400" b="1" dirty="0">
                        <a:solidFill>
                          <a:srgbClr val="00B050"/>
                        </a:solidFill>
                      </a:endParaRPr>
                    </a:p>
                  </a:txBody>
                  <a:tcPr>
                    <a:solidFill>
                      <a:schemeClr val="bg1"/>
                    </a:solidFill>
                  </a:tcPr>
                </a:tc>
                <a:tc>
                  <a:txBody>
                    <a:bodyPr/>
                    <a:lstStyle/>
                    <a:p>
                      <a:endParaRPr lang="en-US" dirty="0"/>
                    </a:p>
                  </a:txBody>
                  <a:tcPr>
                    <a:solidFill>
                      <a:schemeClr val="bg1"/>
                    </a:solidFill>
                  </a:tcPr>
                </a:tc>
              </a:tr>
              <a:tr h="396039">
                <a:tc>
                  <a:txBody>
                    <a:bodyPr/>
                    <a:lstStyle/>
                    <a:p>
                      <a:endParaRPr lang="en-US" dirty="0"/>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396039">
                <a:tc>
                  <a:txBody>
                    <a:bodyPr/>
                    <a:lstStyle/>
                    <a:p>
                      <a:endParaRPr lang="en-US" dirty="0"/>
                    </a:p>
                  </a:txBody>
                  <a:tcPr>
                    <a:solidFill>
                      <a:schemeClr val="bg1"/>
                    </a:solidFill>
                  </a:tcPr>
                </a:tc>
                <a:tc>
                  <a:txBody>
                    <a:bodyPr/>
                    <a:lstStyle/>
                    <a:p>
                      <a:pPr algn="ctr"/>
                      <a:endParaRPr lang="en-US" dirty="0">
                        <a:solidFill>
                          <a:srgbClr val="00B050"/>
                        </a:solidFill>
                      </a:endParaRPr>
                    </a:p>
                  </a:txBody>
                  <a:tcPr>
                    <a:solidFill>
                      <a:schemeClr val="bg1"/>
                    </a:solidFill>
                  </a:tcPr>
                </a:tc>
                <a:tc>
                  <a:txBody>
                    <a:bodyPr/>
                    <a:lstStyle/>
                    <a:p>
                      <a:endParaRPr lang="en-US">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488267">
                <a:tc>
                  <a:txBody>
                    <a:bodyPr/>
                    <a:lstStyle/>
                    <a:p>
                      <a:endParaRPr lang="en-US" dirty="0"/>
                    </a:p>
                  </a:txBody>
                  <a:tcPr>
                    <a:solidFill>
                      <a:schemeClr val="bg1"/>
                    </a:solidFill>
                  </a:tcPr>
                </a:tc>
                <a:tc>
                  <a:txBody>
                    <a:bodyPr/>
                    <a:lstStyle/>
                    <a:p>
                      <a:pPr algn="ctr"/>
                      <a:endParaRPr lang="en-US" sz="2400" b="1" dirty="0">
                        <a:solidFill>
                          <a:schemeClr val="tx1"/>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396039">
                <a:tc>
                  <a:txBody>
                    <a:bodyPr/>
                    <a:lstStyle/>
                    <a:p>
                      <a:endParaRPr lang="en-US" dirty="0"/>
                    </a:p>
                  </a:txBody>
                  <a:tcPr>
                    <a:solidFill>
                      <a:schemeClr val="bg1"/>
                    </a:solidFill>
                  </a:tcPr>
                </a:tc>
                <a:tc>
                  <a:txBody>
                    <a:bodyPr/>
                    <a:lstStyle/>
                    <a:p>
                      <a:pPr algn="ctr"/>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781227">
                <a:tc>
                  <a:txBody>
                    <a:bodyPr/>
                    <a:lstStyle/>
                    <a:p>
                      <a:endParaRPr lang="en-US" dirty="0"/>
                    </a:p>
                  </a:txBody>
                  <a:tcP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FF0000"/>
                          </a:solidFill>
                        </a:rPr>
                        <a:t>2.83a</a:t>
                      </a:r>
                    </a:p>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878880">
                <a:tc gridSpan="5">
                  <a:txBody>
                    <a:bodyPr/>
                    <a:lstStyle/>
                    <a:p>
                      <a:endParaRPr lang="en-US" sz="2400" dirty="0" smtClean="0"/>
                    </a:p>
                    <a:p>
                      <a:r>
                        <a:rPr lang="en-US" sz="2400" dirty="0" smtClean="0"/>
                        <a:t>Measure:</a:t>
                      </a:r>
                      <a:r>
                        <a:rPr lang="en-US" sz="2400" baseline="0" dirty="0" smtClean="0"/>
                        <a:t>  Self-evaluated “</a:t>
                      </a:r>
                      <a:r>
                        <a:rPr lang="en-US" sz="2400" b="1" baseline="0" dirty="0" smtClean="0"/>
                        <a:t>Knowledge of New Orleans</a:t>
                      </a:r>
                      <a:r>
                        <a:rPr lang="en-US" sz="2400" baseline="0" dirty="0" smtClean="0"/>
                        <a:t>” </a:t>
                      </a:r>
                      <a:endParaRPr lang="en-US" sz="2400" dirty="0"/>
                    </a:p>
                  </a:txBody>
                  <a:tcPr anchor="b">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r>
            </a:tbl>
          </a:graphicData>
        </a:graphic>
      </p:graphicFrame>
      <p:cxnSp>
        <p:nvCxnSpPr>
          <p:cNvPr id="6" name="Straight Arrow Connector 5"/>
          <p:cNvCxnSpPr/>
          <p:nvPr/>
        </p:nvCxnSpPr>
        <p:spPr>
          <a:xfrm flipV="1">
            <a:off x="3096491" y="2819400"/>
            <a:ext cx="2286000" cy="1981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59309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000" b="1" dirty="0" smtClean="0"/>
              <a:t>Cross-sectional Design:  </a:t>
            </a:r>
            <a:r>
              <a:rPr lang="en-US" sz="3000" dirty="0" smtClean="0"/>
              <a:t>Incoming and More Advanced Students Differ at Time 1</a:t>
            </a:r>
            <a:endParaRPr lang="en-US" sz="3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3581346"/>
              </p:ext>
            </p:extLst>
          </p:nvPr>
        </p:nvGraphicFramePr>
        <p:xfrm>
          <a:off x="429491" y="1534157"/>
          <a:ext cx="7620000" cy="4790442"/>
        </p:xfrm>
        <a:graphic>
          <a:graphicData uri="http://schemas.openxmlformats.org/drawingml/2006/table">
            <a:tbl>
              <a:tblPr firstRow="1" bandRow="1">
                <a:tableStyleId>{5C22544A-7EE6-4342-B048-85BDC9FD1C3A}</a:tableStyleId>
              </a:tblPr>
              <a:tblGrid>
                <a:gridCol w="1524000"/>
                <a:gridCol w="1524000"/>
                <a:gridCol w="1524000"/>
                <a:gridCol w="1524000"/>
                <a:gridCol w="1524000"/>
              </a:tblGrid>
              <a:tr h="569645">
                <a:tc gridSpan="5">
                  <a:txBody>
                    <a:bodyPr/>
                    <a:lstStyle/>
                    <a:p>
                      <a:pPr algn="l"/>
                      <a:r>
                        <a:rPr lang="en-US" sz="2400" dirty="0" smtClean="0">
                          <a:solidFill>
                            <a:srgbClr val="FF0000"/>
                          </a:solidFill>
                        </a:rPr>
                        <a:t>                          Time 1                           </a:t>
                      </a:r>
                      <a:r>
                        <a:rPr lang="en-US" sz="2400" dirty="0" smtClean="0">
                          <a:solidFill>
                            <a:srgbClr val="00B050"/>
                          </a:solidFill>
                        </a:rPr>
                        <a:t> </a:t>
                      </a:r>
                      <a:endParaRPr lang="en-US" dirty="0">
                        <a:solidFill>
                          <a:srgbClr val="00B050"/>
                        </a:solidFill>
                      </a:endParaRPr>
                    </a:p>
                  </a:txBody>
                  <a:tcPr>
                    <a:solidFill>
                      <a:schemeClr val="bg2">
                        <a:lumMod val="60000"/>
                        <a:lumOff val="4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00B050"/>
                        </a:solidFill>
                      </a:endParaRPr>
                    </a:p>
                  </a:txBody>
                  <a:tcPr>
                    <a:solidFill>
                      <a:schemeClr val="tx1">
                        <a:lumMod val="10000"/>
                        <a:lumOff val="90000"/>
                      </a:schemeClr>
                    </a:solidFill>
                  </a:tcPr>
                </a:tc>
                <a:tc hMerge="1">
                  <a:txBody>
                    <a:bodyPr/>
                    <a:lstStyle/>
                    <a:p>
                      <a:endParaRPr lang="en-US" dirty="0"/>
                    </a:p>
                  </a:txBody>
                  <a:tcPr>
                    <a:solidFill>
                      <a:schemeClr val="tx1">
                        <a:lumMod val="10000"/>
                        <a:lumOff val="90000"/>
                      </a:schemeClr>
                    </a:solidFill>
                  </a:tcPr>
                </a:tc>
              </a:tr>
              <a:tr h="396039">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488267">
                <a:tc>
                  <a:txBody>
                    <a:bodyPr/>
                    <a:lstStyle/>
                    <a:p>
                      <a:endParaRPr lang="en-US" dirty="0"/>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pPr algn="ctr"/>
                      <a:endParaRPr lang="en-US" dirty="0">
                        <a:solidFill>
                          <a:srgbClr val="00B050"/>
                        </a:solidFill>
                      </a:endParaRPr>
                    </a:p>
                  </a:txBody>
                  <a:tcPr>
                    <a:solidFill>
                      <a:schemeClr val="bg1"/>
                    </a:solidFill>
                  </a:tcPr>
                </a:tc>
                <a:tc>
                  <a:txBody>
                    <a:bodyPr/>
                    <a:lstStyle/>
                    <a:p>
                      <a:pPr algn="ctr"/>
                      <a:r>
                        <a:rPr lang="en-US" sz="2400" b="1" dirty="0" smtClean="0">
                          <a:solidFill>
                            <a:srgbClr val="00B050"/>
                          </a:solidFill>
                        </a:rPr>
                        <a:t> </a:t>
                      </a:r>
                      <a:endParaRPr lang="en-US" sz="2400" b="1" dirty="0">
                        <a:solidFill>
                          <a:srgbClr val="00B050"/>
                        </a:solidFill>
                      </a:endParaRPr>
                    </a:p>
                  </a:txBody>
                  <a:tcPr>
                    <a:solidFill>
                      <a:schemeClr val="bg1"/>
                    </a:solidFill>
                  </a:tcPr>
                </a:tc>
                <a:tc>
                  <a:txBody>
                    <a:bodyPr/>
                    <a:lstStyle/>
                    <a:p>
                      <a:endParaRPr lang="en-US" dirty="0"/>
                    </a:p>
                  </a:txBody>
                  <a:tcPr>
                    <a:solidFill>
                      <a:schemeClr val="bg1"/>
                    </a:solidFill>
                  </a:tcPr>
                </a:tc>
              </a:tr>
              <a:tr h="396039">
                <a:tc>
                  <a:txBody>
                    <a:bodyPr/>
                    <a:lstStyle/>
                    <a:p>
                      <a:endParaRPr lang="en-US" dirty="0"/>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396039">
                <a:tc>
                  <a:txBody>
                    <a:bodyPr/>
                    <a:lstStyle/>
                    <a:p>
                      <a:endParaRPr lang="en-US" dirty="0"/>
                    </a:p>
                  </a:txBody>
                  <a:tcPr>
                    <a:solidFill>
                      <a:schemeClr val="bg1"/>
                    </a:solidFill>
                  </a:tcPr>
                </a:tc>
                <a:tc>
                  <a:txBody>
                    <a:bodyPr/>
                    <a:lstStyle/>
                    <a:p>
                      <a:pPr algn="ctr"/>
                      <a:endParaRPr lang="en-US" dirty="0">
                        <a:solidFill>
                          <a:srgbClr val="00B050"/>
                        </a:solidFill>
                      </a:endParaRPr>
                    </a:p>
                  </a:txBody>
                  <a:tcPr>
                    <a:solidFill>
                      <a:schemeClr val="bg1"/>
                    </a:solidFill>
                  </a:tcPr>
                </a:tc>
                <a:tc>
                  <a:txBody>
                    <a:bodyPr/>
                    <a:lstStyle/>
                    <a:p>
                      <a:endParaRPr lang="en-US">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488267">
                <a:tc>
                  <a:txBody>
                    <a:bodyPr/>
                    <a:lstStyle/>
                    <a:p>
                      <a:endParaRPr lang="en-US" dirty="0"/>
                    </a:p>
                  </a:txBody>
                  <a:tcPr>
                    <a:solidFill>
                      <a:schemeClr val="bg1"/>
                    </a:solidFill>
                  </a:tcPr>
                </a:tc>
                <a:tc>
                  <a:txBody>
                    <a:bodyPr/>
                    <a:lstStyle/>
                    <a:p>
                      <a:pPr algn="ctr"/>
                      <a:r>
                        <a:rPr lang="en-US" sz="2400" b="1" dirty="0" smtClean="0">
                          <a:solidFill>
                            <a:schemeClr val="tx1"/>
                          </a:solidFill>
                        </a:rPr>
                        <a:t>3.04b</a:t>
                      </a:r>
                      <a:endParaRPr lang="en-US" sz="2400" b="1" dirty="0">
                        <a:solidFill>
                          <a:schemeClr val="tx1"/>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396039">
                <a:tc>
                  <a:txBody>
                    <a:bodyPr/>
                    <a:lstStyle/>
                    <a:p>
                      <a:endParaRPr lang="en-US" dirty="0"/>
                    </a:p>
                  </a:txBody>
                  <a:tcPr>
                    <a:solidFill>
                      <a:schemeClr val="bg1"/>
                    </a:solidFill>
                  </a:tcPr>
                </a:tc>
                <a:tc>
                  <a:txBody>
                    <a:bodyPr/>
                    <a:lstStyle/>
                    <a:p>
                      <a:pPr algn="ctr"/>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781227">
                <a:tc>
                  <a:txBody>
                    <a:bodyPr/>
                    <a:lstStyle/>
                    <a:p>
                      <a:endParaRPr lang="en-US" dirty="0"/>
                    </a:p>
                  </a:txBody>
                  <a:tcP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FF0000"/>
                          </a:solidFill>
                        </a:rPr>
                        <a:t>2.83a</a:t>
                      </a:r>
                    </a:p>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878880">
                <a:tc gridSpan="5">
                  <a:txBody>
                    <a:bodyPr/>
                    <a:lstStyle/>
                    <a:p>
                      <a:endParaRPr lang="en-US" sz="2400" dirty="0" smtClean="0"/>
                    </a:p>
                    <a:p>
                      <a:r>
                        <a:rPr lang="en-US" sz="2400" dirty="0" smtClean="0"/>
                        <a:t>Measure:</a:t>
                      </a:r>
                      <a:r>
                        <a:rPr lang="en-US" sz="2400" baseline="0" dirty="0" smtClean="0"/>
                        <a:t>  Self-evaluated “</a:t>
                      </a:r>
                      <a:r>
                        <a:rPr lang="en-US" sz="2400" b="1" baseline="0" dirty="0" smtClean="0"/>
                        <a:t>Knowledge of New Orleans</a:t>
                      </a:r>
                      <a:r>
                        <a:rPr lang="en-US" sz="2400" baseline="0" dirty="0" smtClean="0"/>
                        <a:t>” </a:t>
                      </a:r>
                      <a:endParaRPr lang="en-US" sz="2400" dirty="0"/>
                    </a:p>
                  </a:txBody>
                  <a:tcPr anchor="b">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r>
            </a:tbl>
          </a:graphicData>
        </a:graphic>
      </p:graphicFrame>
    </p:spTree>
    <p:extLst>
      <p:ext uri="{BB962C8B-B14F-4D97-AF65-F5344CB8AC3E}">
        <p14:creationId xmlns:p14="http://schemas.microsoft.com/office/powerpoint/2010/main" val="11637390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000" b="1" dirty="0" smtClean="0"/>
              <a:t>Time Lag Design</a:t>
            </a:r>
            <a:r>
              <a:rPr lang="en-US" sz="3000" dirty="0" smtClean="0"/>
              <a:t>: Advanced Students at Time 2 Show Higher Scores than </a:t>
            </a:r>
            <a:br>
              <a:rPr lang="en-US" sz="3000" dirty="0" smtClean="0"/>
            </a:br>
            <a:r>
              <a:rPr lang="en-US" sz="3000" dirty="0" smtClean="0"/>
              <a:t>Advanced Students at Time 1</a:t>
            </a:r>
            <a:endParaRPr lang="en-US" sz="3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79621315"/>
              </p:ext>
            </p:extLst>
          </p:nvPr>
        </p:nvGraphicFramePr>
        <p:xfrm>
          <a:off x="429491" y="1534157"/>
          <a:ext cx="7620000" cy="4790442"/>
        </p:xfrm>
        <a:graphic>
          <a:graphicData uri="http://schemas.openxmlformats.org/drawingml/2006/table">
            <a:tbl>
              <a:tblPr firstRow="1" bandRow="1">
                <a:tableStyleId>{5C22544A-7EE6-4342-B048-85BDC9FD1C3A}</a:tableStyleId>
              </a:tblPr>
              <a:tblGrid>
                <a:gridCol w="1524000"/>
                <a:gridCol w="1524000"/>
                <a:gridCol w="1524000"/>
                <a:gridCol w="1524000"/>
                <a:gridCol w="1524000"/>
              </a:tblGrid>
              <a:tr h="569645">
                <a:tc gridSpan="5">
                  <a:txBody>
                    <a:bodyPr/>
                    <a:lstStyle/>
                    <a:p>
                      <a:pPr algn="ctr"/>
                      <a:r>
                        <a:rPr lang="en-US" sz="2400" dirty="0" smtClean="0">
                          <a:solidFill>
                            <a:srgbClr val="FF0000"/>
                          </a:solidFill>
                        </a:rPr>
                        <a:t>Time 1                           </a:t>
                      </a:r>
                      <a:r>
                        <a:rPr lang="en-US" sz="2400" dirty="0" smtClean="0">
                          <a:solidFill>
                            <a:srgbClr val="00B050"/>
                          </a:solidFill>
                        </a:rPr>
                        <a:t>Time 2</a:t>
                      </a:r>
                      <a:endParaRPr lang="en-US" dirty="0">
                        <a:solidFill>
                          <a:srgbClr val="00B050"/>
                        </a:solidFill>
                      </a:endParaRPr>
                    </a:p>
                  </a:txBody>
                  <a:tcPr>
                    <a:solidFill>
                      <a:schemeClr val="bg2">
                        <a:lumMod val="60000"/>
                        <a:lumOff val="4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00B050"/>
                        </a:solidFill>
                      </a:endParaRPr>
                    </a:p>
                  </a:txBody>
                  <a:tcPr>
                    <a:solidFill>
                      <a:schemeClr val="tx1">
                        <a:lumMod val="10000"/>
                        <a:lumOff val="90000"/>
                      </a:schemeClr>
                    </a:solidFill>
                  </a:tcPr>
                </a:tc>
                <a:tc hMerge="1">
                  <a:txBody>
                    <a:bodyPr/>
                    <a:lstStyle/>
                    <a:p>
                      <a:endParaRPr lang="en-US" dirty="0"/>
                    </a:p>
                  </a:txBody>
                  <a:tcPr>
                    <a:solidFill>
                      <a:schemeClr val="tx1">
                        <a:lumMod val="10000"/>
                        <a:lumOff val="90000"/>
                      </a:schemeClr>
                    </a:solidFill>
                  </a:tcPr>
                </a:tc>
              </a:tr>
              <a:tr h="396039">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488267">
                <a:tc>
                  <a:txBody>
                    <a:bodyPr/>
                    <a:lstStyle/>
                    <a:p>
                      <a:endParaRPr lang="en-US" dirty="0"/>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pPr algn="ctr"/>
                      <a:endParaRPr lang="en-US" dirty="0">
                        <a:solidFill>
                          <a:srgbClr val="00B050"/>
                        </a:solidFill>
                      </a:endParaRPr>
                    </a:p>
                  </a:txBody>
                  <a:tcPr>
                    <a:solidFill>
                      <a:schemeClr val="bg1"/>
                    </a:solidFill>
                  </a:tcPr>
                </a:tc>
                <a:tc>
                  <a:txBody>
                    <a:bodyPr/>
                    <a:lstStyle/>
                    <a:p>
                      <a:pPr algn="ctr"/>
                      <a:r>
                        <a:rPr lang="en-US" sz="2400" b="1" dirty="0" smtClean="0">
                          <a:solidFill>
                            <a:srgbClr val="00B050"/>
                          </a:solidFill>
                        </a:rPr>
                        <a:t>3.35c</a:t>
                      </a:r>
                      <a:endParaRPr lang="en-US" sz="2400" b="1" dirty="0">
                        <a:solidFill>
                          <a:srgbClr val="00B050"/>
                        </a:solidFill>
                      </a:endParaRPr>
                    </a:p>
                  </a:txBody>
                  <a:tcPr>
                    <a:solidFill>
                      <a:schemeClr val="bg1"/>
                    </a:solidFill>
                  </a:tcPr>
                </a:tc>
                <a:tc>
                  <a:txBody>
                    <a:bodyPr/>
                    <a:lstStyle/>
                    <a:p>
                      <a:endParaRPr lang="en-US" dirty="0"/>
                    </a:p>
                  </a:txBody>
                  <a:tcPr>
                    <a:solidFill>
                      <a:schemeClr val="bg1"/>
                    </a:solidFill>
                  </a:tcPr>
                </a:tc>
              </a:tr>
              <a:tr h="396039">
                <a:tc>
                  <a:txBody>
                    <a:bodyPr/>
                    <a:lstStyle/>
                    <a:p>
                      <a:endParaRPr lang="en-US" dirty="0"/>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396039">
                <a:tc>
                  <a:txBody>
                    <a:bodyPr/>
                    <a:lstStyle/>
                    <a:p>
                      <a:endParaRPr lang="en-US" dirty="0"/>
                    </a:p>
                  </a:txBody>
                  <a:tcPr>
                    <a:solidFill>
                      <a:schemeClr val="bg1"/>
                    </a:solidFill>
                  </a:tcPr>
                </a:tc>
                <a:tc>
                  <a:txBody>
                    <a:bodyPr/>
                    <a:lstStyle/>
                    <a:p>
                      <a:pPr algn="ctr"/>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488267">
                <a:tc>
                  <a:txBody>
                    <a:bodyPr/>
                    <a:lstStyle/>
                    <a:p>
                      <a:endParaRPr lang="en-US" dirty="0"/>
                    </a:p>
                  </a:txBody>
                  <a:tcPr>
                    <a:solidFill>
                      <a:schemeClr val="bg1"/>
                    </a:solidFill>
                  </a:tcPr>
                </a:tc>
                <a:tc>
                  <a:txBody>
                    <a:bodyPr/>
                    <a:lstStyle/>
                    <a:p>
                      <a:pPr algn="ctr"/>
                      <a:r>
                        <a:rPr lang="en-US" sz="2400" b="1" dirty="0" smtClean="0">
                          <a:solidFill>
                            <a:schemeClr val="tx1"/>
                          </a:solidFill>
                        </a:rPr>
                        <a:t>3.04b</a:t>
                      </a:r>
                      <a:endParaRPr lang="en-US" sz="2400" b="1" dirty="0">
                        <a:solidFill>
                          <a:schemeClr val="tx1"/>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396039">
                <a:tc>
                  <a:txBody>
                    <a:bodyPr/>
                    <a:lstStyle/>
                    <a:p>
                      <a:endParaRPr lang="en-US" dirty="0"/>
                    </a:p>
                  </a:txBody>
                  <a:tcPr>
                    <a:solidFill>
                      <a:schemeClr val="bg1"/>
                    </a:solidFill>
                  </a:tcPr>
                </a:tc>
                <a:tc>
                  <a:txBody>
                    <a:bodyPr/>
                    <a:lstStyle/>
                    <a:p>
                      <a:pPr algn="ctr"/>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781227">
                <a:tc>
                  <a:txBody>
                    <a:bodyPr/>
                    <a:lstStyle/>
                    <a:p>
                      <a:endParaRPr lang="en-US" dirty="0"/>
                    </a:p>
                  </a:txBody>
                  <a:tcP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FF0000"/>
                          </a:solidFill>
                        </a:rPr>
                        <a:t> </a:t>
                      </a:r>
                    </a:p>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878880">
                <a:tc gridSpan="5">
                  <a:txBody>
                    <a:bodyPr/>
                    <a:lstStyle/>
                    <a:p>
                      <a:endParaRPr lang="en-US" sz="2400" dirty="0" smtClean="0"/>
                    </a:p>
                    <a:p>
                      <a:r>
                        <a:rPr lang="en-US" sz="2400" dirty="0" smtClean="0"/>
                        <a:t>Measure:</a:t>
                      </a:r>
                      <a:r>
                        <a:rPr lang="en-US" sz="2400" baseline="0" dirty="0" smtClean="0"/>
                        <a:t>  Self-evaluated “</a:t>
                      </a:r>
                      <a:r>
                        <a:rPr lang="en-US" sz="2400" b="1" baseline="0" dirty="0" smtClean="0"/>
                        <a:t>Knowledge of New Orleans</a:t>
                      </a:r>
                      <a:r>
                        <a:rPr lang="en-US" sz="2400" baseline="0" dirty="0" smtClean="0"/>
                        <a:t>” </a:t>
                      </a:r>
                      <a:endParaRPr lang="en-US" sz="2400" dirty="0"/>
                    </a:p>
                  </a:txBody>
                  <a:tcPr anchor="b">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r>
            </a:tbl>
          </a:graphicData>
        </a:graphic>
      </p:graphicFrame>
    </p:spTree>
    <p:extLst>
      <p:ext uri="{BB962C8B-B14F-4D97-AF65-F5344CB8AC3E}">
        <p14:creationId xmlns:p14="http://schemas.microsoft.com/office/powerpoint/2010/main" val="29959309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u="sng" dirty="0" smtClean="0"/>
              <a:t>Model 1</a:t>
            </a:r>
            <a:r>
              <a:rPr lang="en-US" sz="3200" dirty="0" smtClean="0"/>
              <a:t>: Impacts of Prior and Recent Experiences More Important than Age </a:t>
            </a:r>
            <a:r>
              <a:rPr lang="en-US" sz="3200" i="1" dirty="0" smtClean="0"/>
              <a:t>per se</a:t>
            </a:r>
            <a:endParaRPr lang="en-US" sz="3200" i="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80524650"/>
              </p:ext>
            </p:extLst>
          </p:nvPr>
        </p:nvGraphicFramePr>
        <p:xfrm>
          <a:off x="429491" y="1447801"/>
          <a:ext cx="7620000" cy="4876799"/>
        </p:xfrm>
        <a:graphic>
          <a:graphicData uri="http://schemas.openxmlformats.org/drawingml/2006/table">
            <a:tbl>
              <a:tblPr firstRow="1" bandRow="1">
                <a:tableStyleId>{5C22544A-7EE6-4342-B048-85BDC9FD1C3A}</a:tableStyleId>
              </a:tblPr>
              <a:tblGrid>
                <a:gridCol w="1524000"/>
                <a:gridCol w="1524000"/>
                <a:gridCol w="1524000"/>
                <a:gridCol w="1524000"/>
                <a:gridCol w="1524000"/>
              </a:tblGrid>
              <a:tr h="656002">
                <a:tc gridSpan="5">
                  <a:txBody>
                    <a:bodyPr/>
                    <a:lstStyle/>
                    <a:p>
                      <a:pPr algn="ctr"/>
                      <a:r>
                        <a:rPr lang="en-US" sz="2400" dirty="0" smtClean="0">
                          <a:solidFill>
                            <a:srgbClr val="FF0000"/>
                          </a:solidFill>
                        </a:rPr>
                        <a:t>Time 1                           </a:t>
                      </a:r>
                      <a:r>
                        <a:rPr lang="en-US" sz="2400" dirty="0" smtClean="0">
                          <a:solidFill>
                            <a:srgbClr val="00B050"/>
                          </a:solidFill>
                        </a:rPr>
                        <a:t>Time 2</a:t>
                      </a:r>
                      <a:endParaRPr lang="en-US" dirty="0">
                        <a:solidFill>
                          <a:srgbClr val="00B050"/>
                        </a:solidFill>
                      </a:endParaRPr>
                    </a:p>
                  </a:txBody>
                  <a:tcPr>
                    <a:solidFill>
                      <a:schemeClr val="bg2">
                        <a:lumMod val="60000"/>
                        <a:lumOff val="4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00B050"/>
                        </a:solidFill>
                      </a:endParaRPr>
                    </a:p>
                  </a:txBody>
                  <a:tcPr>
                    <a:solidFill>
                      <a:schemeClr val="tx1">
                        <a:lumMod val="10000"/>
                        <a:lumOff val="90000"/>
                      </a:schemeClr>
                    </a:solidFill>
                  </a:tcPr>
                </a:tc>
                <a:tc hMerge="1">
                  <a:txBody>
                    <a:bodyPr/>
                    <a:lstStyle/>
                    <a:p>
                      <a:endParaRPr lang="en-US" dirty="0"/>
                    </a:p>
                  </a:txBody>
                  <a:tcPr>
                    <a:solidFill>
                      <a:schemeClr val="tx1">
                        <a:lumMod val="10000"/>
                        <a:lumOff val="90000"/>
                      </a:schemeClr>
                    </a:solidFill>
                  </a:tcPr>
                </a:tc>
              </a:tr>
              <a:tr h="396039">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488267">
                <a:tc>
                  <a:txBody>
                    <a:bodyPr/>
                    <a:lstStyle/>
                    <a:p>
                      <a:endParaRPr lang="en-US" dirty="0"/>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pPr algn="ctr"/>
                      <a:endParaRPr lang="en-US" dirty="0">
                        <a:solidFill>
                          <a:srgbClr val="00B050"/>
                        </a:solidFill>
                      </a:endParaRPr>
                    </a:p>
                  </a:txBody>
                  <a:tcPr>
                    <a:solidFill>
                      <a:schemeClr val="bg1"/>
                    </a:solidFill>
                  </a:tcPr>
                </a:tc>
                <a:tc>
                  <a:txBody>
                    <a:bodyPr/>
                    <a:lstStyle/>
                    <a:p>
                      <a:pPr algn="ctr"/>
                      <a:r>
                        <a:rPr lang="en-US" sz="2400" b="1" dirty="0" smtClean="0">
                          <a:solidFill>
                            <a:srgbClr val="00B050"/>
                          </a:solidFill>
                        </a:rPr>
                        <a:t>3.35c</a:t>
                      </a:r>
                      <a:endParaRPr lang="en-US" sz="2400" b="1" dirty="0">
                        <a:solidFill>
                          <a:srgbClr val="00B050"/>
                        </a:solidFill>
                      </a:endParaRPr>
                    </a:p>
                  </a:txBody>
                  <a:tcPr>
                    <a:solidFill>
                      <a:schemeClr val="bg1"/>
                    </a:solidFill>
                  </a:tcPr>
                </a:tc>
                <a:tc>
                  <a:txBody>
                    <a:bodyPr/>
                    <a:lstStyle/>
                    <a:p>
                      <a:endParaRPr lang="en-US" dirty="0"/>
                    </a:p>
                  </a:txBody>
                  <a:tcPr>
                    <a:solidFill>
                      <a:schemeClr val="bg1"/>
                    </a:solidFill>
                  </a:tcPr>
                </a:tc>
              </a:tr>
              <a:tr h="396039">
                <a:tc>
                  <a:txBody>
                    <a:bodyPr/>
                    <a:lstStyle/>
                    <a:p>
                      <a:endParaRPr lang="en-US" dirty="0"/>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396039">
                <a:tc>
                  <a:txBody>
                    <a:bodyPr/>
                    <a:lstStyle/>
                    <a:p>
                      <a:endParaRPr lang="en-US" dirty="0"/>
                    </a:p>
                  </a:txBody>
                  <a:tcPr>
                    <a:solidFill>
                      <a:schemeClr val="bg1"/>
                    </a:solidFill>
                  </a:tcPr>
                </a:tc>
                <a:tc>
                  <a:txBody>
                    <a:bodyPr/>
                    <a:lstStyle/>
                    <a:p>
                      <a:pPr algn="ctr"/>
                      <a:endParaRPr lang="en-US" dirty="0">
                        <a:solidFill>
                          <a:srgbClr val="00B050"/>
                        </a:solidFill>
                      </a:endParaRPr>
                    </a:p>
                  </a:txBody>
                  <a:tcPr>
                    <a:solidFill>
                      <a:schemeClr val="bg1"/>
                    </a:solidFill>
                  </a:tcPr>
                </a:tc>
                <a:tc>
                  <a:txBody>
                    <a:bodyPr/>
                    <a:lstStyle/>
                    <a:p>
                      <a:endParaRPr lang="en-US">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488267">
                <a:tc>
                  <a:txBody>
                    <a:bodyPr/>
                    <a:lstStyle/>
                    <a:p>
                      <a:endParaRPr lang="en-US" dirty="0"/>
                    </a:p>
                  </a:txBody>
                  <a:tcPr>
                    <a:solidFill>
                      <a:schemeClr val="bg1"/>
                    </a:solidFill>
                  </a:tcPr>
                </a:tc>
                <a:tc>
                  <a:txBody>
                    <a:bodyPr/>
                    <a:lstStyle/>
                    <a:p>
                      <a:pPr algn="ctr"/>
                      <a:r>
                        <a:rPr lang="en-US" sz="2400" b="1" dirty="0" smtClean="0">
                          <a:solidFill>
                            <a:schemeClr val="tx1"/>
                          </a:solidFill>
                        </a:rPr>
                        <a:t>3.04b</a:t>
                      </a:r>
                      <a:endParaRPr lang="en-US" sz="2400" b="1" dirty="0">
                        <a:solidFill>
                          <a:schemeClr val="tx1"/>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396039">
                <a:tc>
                  <a:txBody>
                    <a:bodyPr/>
                    <a:lstStyle/>
                    <a:p>
                      <a:endParaRPr lang="en-US" dirty="0"/>
                    </a:p>
                  </a:txBody>
                  <a:tcPr>
                    <a:solidFill>
                      <a:schemeClr val="bg1"/>
                    </a:solidFill>
                  </a:tcPr>
                </a:tc>
                <a:tc>
                  <a:txBody>
                    <a:bodyPr/>
                    <a:lstStyle/>
                    <a:p>
                      <a:pPr algn="ctr"/>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781227">
                <a:tc>
                  <a:txBody>
                    <a:bodyPr/>
                    <a:lstStyle/>
                    <a:p>
                      <a:endParaRPr lang="en-US" dirty="0"/>
                    </a:p>
                  </a:txBody>
                  <a:tcP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FF0000"/>
                          </a:solidFill>
                        </a:rPr>
                        <a:t>2.83a</a:t>
                      </a:r>
                    </a:p>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878880">
                <a:tc gridSpan="5">
                  <a:txBody>
                    <a:bodyPr/>
                    <a:lstStyle/>
                    <a:p>
                      <a:endParaRPr lang="en-US" sz="2400" dirty="0" smtClean="0"/>
                    </a:p>
                    <a:p>
                      <a:r>
                        <a:rPr lang="en-US" sz="2400" dirty="0" smtClean="0"/>
                        <a:t>Measure:</a:t>
                      </a:r>
                      <a:r>
                        <a:rPr lang="en-US" sz="2400" baseline="0" dirty="0" smtClean="0"/>
                        <a:t>  Self-evaluated “</a:t>
                      </a:r>
                      <a:r>
                        <a:rPr lang="en-US" sz="2400" b="1" baseline="0" dirty="0" smtClean="0"/>
                        <a:t>Knowledge of New Orleans</a:t>
                      </a:r>
                      <a:r>
                        <a:rPr lang="en-US" sz="2400" baseline="0" dirty="0" smtClean="0"/>
                        <a:t>” </a:t>
                      </a:r>
                      <a:endParaRPr lang="en-US" sz="2400" dirty="0"/>
                    </a:p>
                  </a:txBody>
                  <a:tcPr anchor="b">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r>
            </a:tbl>
          </a:graphicData>
        </a:graphic>
      </p:graphicFrame>
      <p:cxnSp>
        <p:nvCxnSpPr>
          <p:cNvPr id="6" name="Straight Arrow Connector 5"/>
          <p:cNvCxnSpPr/>
          <p:nvPr/>
        </p:nvCxnSpPr>
        <p:spPr>
          <a:xfrm flipV="1">
            <a:off x="3096491" y="2819400"/>
            <a:ext cx="2286000" cy="1981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59309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945" y="228600"/>
            <a:ext cx="8001000" cy="1143000"/>
          </a:xfrm>
          <a:solidFill>
            <a:schemeClr val="bg1"/>
          </a:solidFill>
        </p:spPr>
        <p:txBody>
          <a:bodyPr/>
          <a:lstStyle/>
          <a:p>
            <a:pPr algn="ctr"/>
            <a:r>
              <a:rPr lang="en-US" sz="3000" dirty="0" smtClean="0"/>
              <a:t>Same Model 1:  Repeated Testing </a:t>
            </a:r>
            <a:r>
              <a:rPr lang="en-US" sz="3000" b="1" dirty="0" smtClean="0"/>
              <a:t/>
            </a:r>
            <a:br>
              <a:rPr lang="en-US" sz="3000" b="1" dirty="0" smtClean="0"/>
            </a:br>
            <a:r>
              <a:rPr lang="en-US" sz="3000" dirty="0" smtClean="0"/>
              <a:t>Makes No Difference </a:t>
            </a:r>
            <a:endParaRPr lang="en-US" sz="3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04305366"/>
              </p:ext>
            </p:extLst>
          </p:nvPr>
        </p:nvGraphicFramePr>
        <p:xfrm>
          <a:off x="429491" y="1534157"/>
          <a:ext cx="7620000" cy="5125135"/>
        </p:xfrm>
        <a:graphic>
          <a:graphicData uri="http://schemas.openxmlformats.org/drawingml/2006/table">
            <a:tbl>
              <a:tblPr firstRow="1" bandRow="1">
                <a:tableStyleId>{5C22544A-7EE6-4342-B048-85BDC9FD1C3A}</a:tableStyleId>
              </a:tblPr>
              <a:tblGrid>
                <a:gridCol w="1524000"/>
                <a:gridCol w="1524000"/>
                <a:gridCol w="1524000"/>
                <a:gridCol w="1246909"/>
                <a:gridCol w="1801091"/>
              </a:tblGrid>
              <a:tr h="569645">
                <a:tc gridSpan="5">
                  <a:txBody>
                    <a:bodyPr/>
                    <a:lstStyle/>
                    <a:p>
                      <a:pPr algn="ctr"/>
                      <a:r>
                        <a:rPr lang="en-US" sz="2400" dirty="0" smtClean="0">
                          <a:solidFill>
                            <a:srgbClr val="FF0000"/>
                          </a:solidFill>
                        </a:rPr>
                        <a:t>Time 1                           </a:t>
                      </a:r>
                      <a:r>
                        <a:rPr lang="en-US" sz="2400" dirty="0" smtClean="0">
                          <a:solidFill>
                            <a:srgbClr val="00B050"/>
                          </a:solidFill>
                        </a:rPr>
                        <a:t>Time 2</a:t>
                      </a:r>
                      <a:endParaRPr lang="en-US" dirty="0">
                        <a:solidFill>
                          <a:srgbClr val="00B050"/>
                        </a:solidFill>
                      </a:endParaRPr>
                    </a:p>
                  </a:txBody>
                  <a:tcPr>
                    <a:solidFill>
                      <a:schemeClr val="bg2">
                        <a:lumMod val="60000"/>
                        <a:lumOff val="4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00B050"/>
                        </a:solidFill>
                      </a:endParaRPr>
                    </a:p>
                  </a:txBody>
                  <a:tcPr>
                    <a:solidFill>
                      <a:schemeClr val="tx1">
                        <a:lumMod val="10000"/>
                        <a:lumOff val="90000"/>
                      </a:schemeClr>
                    </a:solidFill>
                  </a:tcPr>
                </a:tc>
                <a:tc hMerge="1">
                  <a:txBody>
                    <a:bodyPr/>
                    <a:lstStyle/>
                    <a:p>
                      <a:endParaRPr lang="en-US" dirty="0"/>
                    </a:p>
                  </a:txBody>
                  <a:tcPr>
                    <a:solidFill>
                      <a:schemeClr val="tx1">
                        <a:lumMod val="10000"/>
                        <a:lumOff val="90000"/>
                      </a:schemeClr>
                    </a:solidFill>
                  </a:tcPr>
                </a:tc>
              </a:tr>
              <a:tr h="396039">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488267">
                <a:tc>
                  <a:txBody>
                    <a:bodyPr/>
                    <a:lstStyle/>
                    <a:p>
                      <a:endParaRPr lang="en-US" dirty="0"/>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pPr algn="ctr"/>
                      <a:endParaRPr lang="en-US" dirty="0">
                        <a:solidFill>
                          <a:srgbClr val="00B050"/>
                        </a:solidFill>
                      </a:endParaRPr>
                    </a:p>
                  </a:txBody>
                  <a:tcPr>
                    <a:solidFill>
                      <a:schemeClr val="bg1"/>
                    </a:solidFill>
                  </a:tcPr>
                </a:tc>
                <a:tc>
                  <a:txBody>
                    <a:bodyPr/>
                    <a:lstStyle/>
                    <a:p>
                      <a:pPr algn="r"/>
                      <a:r>
                        <a:rPr lang="en-US" sz="2400" b="1" dirty="0" smtClean="0">
                          <a:solidFill>
                            <a:srgbClr val="00B050"/>
                          </a:solidFill>
                        </a:rPr>
                        <a:t>3.35</a:t>
                      </a:r>
                      <a:r>
                        <a:rPr lang="en-US" sz="2400" b="1" baseline="30000" dirty="0" smtClean="0">
                          <a:solidFill>
                            <a:srgbClr val="00B050"/>
                          </a:solidFill>
                        </a:rPr>
                        <a:t>c</a:t>
                      </a:r>
                    </a:p>
                    <a:p>
                      <a:pPr algn="r"/>
                      <a:r>
                        <a:rPr lang="en-US" sz="2400" b="1" baseline="0" dirty="0" smtClean="0">
                          <a:solidFill>
                            <a:srgbClr val="00B050"/>
                          </a:solidFill>
                        </a:rPr>
                        <a:t>3.25</a:t>
                      </a:r>
                      <a:r>
                        <a:rPr lang="en-US" sz="2400" b="1" baseline="30000" dirty="0" smtClean="0">
                          <a:solidFill>
                            <a:srgbClr val="00B050"/>
                          </a:solidFill>
                        </a:rPr>
                        <a:t>c</a:t>
                      </a:r>
                      <a:endParaRPr lang="en-US" sz="2400" b="1" baseline="30000" dirty="0">
                        <a:solidFill>
                          <a:srgbClr val="00B050"/>
                        </a:solidFill>
                      </a:endParaRPr>
                    </a:p>
                  </a:txBody>
                  <a:tcPr>
                    <a:solidFill>
                      <a:schemeClr val="bg1"/>
                    </a:solidFill>
                  </a:tcPr>
                </a:tc>
                <a:tc>
                  <a:txBody>
                    <a:bodyPr/>
                    <a:lstStyle/>
                    <a:p>
                      <a:r>
                        <a:rPr lang="en-US" sz="2000" b="1" dirty="0" smtClean="0">
                          <a:solidFill>
                            <a:srgbClr val="00B050"/>
                          </a:solidFill>
                        </a:rPr>
                        <a:t>(new)</a:t>
                      </a:r>
                      <a:endParaRPr lang="en-US" sz="2000" b="1" dirty="0">
                        <a:solidFill>
                          <a:srgbClr val="00B050"/>
                        </a:solidFill>
                      </a:endParaRPr>
                    </a:p>
                  </a:txBody>
                  <a:tcPr anchor="b">
                    <a:solidFill>
                      <a:schemeClr val="bg1"/>
                    </a:solidFill>
                  </a:tcPr>
                </a:tc>
              </a:tr>
              <a:tr h="396039">
                <a:tc>
                  <a:txBody>
                    <a:bodyPr/>
                    <a:lstStyle/>
                    <a:p>
                      <a:endParaRPr lang="en-US" dirty="0"/>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396039">
                <a:tc>
                  <a:txBody>
                    <a:bodyPr/>
                    <a:lstStyle/>
                    <a:p>
                      <a:endParaRPr lang="en-US" dirty="0"/>
                    </a:p>
                  </a:txBody>
                  <a:tcPr>
                    <a:solidFill>
                      <a:schemeClr val="bg1"/>
                    </a:solidFill>
                  </a:tcPr>
                </a:tc>
                <a:tc>
                  <a:txBody>
                    <a:bodyPr/>
                    <a:lstStyle/>
                    <a:p>
                      <a:pPr algn="ctr"/>
                      <a:endParaRPr lang="en-US" dirty="0">
                        <a:solidFill>
                          <a:srgbClr val="00B050"/>
                        </a:solidFill>
                      </a:endParaRPr>
                    </a:p>
                  </a:txBody>
                  <a:tcPr>
                    <a:solidFill>
                      <a:schemeClr val="bg1"/>
                    </a:solidFill>
                  </a:tcPr>
                </a:tc>
                <a:tc>
                  <a:txBody>
                    <a:bodyPr/>
                    <a:lstStyle/>
                    <a:p>
                      <a:endParaRPr lang="en-US">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488267">
                <a:tc>
                  <a:txBody>
                    <a:bodyPr/>
                    <a:lstStyle/>
                    <a:p>
                      <a:endParaRPr lang="en-US" dirty="0"/>
                    </a:p>
                  </a:txBody>
                  <a:tcPr>
                    <a:solidFill>
                      <a:schemeClr val="bg1"/>
                    </a:solidFill>
                  </a:tcPr>
                </a:tc>
                <a:tc>
                  <a:txBody>
                    <a:bodyPr/>
                    <a:lstStyle/>
                    <a:p>
                      <a:pPr algn="ctr"/>
                      <a:r>
                        <a:rPr lang="en-US" sz="2400" b="1" dirty="0" smtClean="0">
                          <a:solidFill>
                            <a:schemeClr val="tx1"/>
                          </a:solidFill>
                        </a:rPr>
                        <a:t>3.04</a:t>
                      </a:r>
                      <a:r>
                        <a:rPr lang="en-US" sz="2400" b="1" baseline="30000" dirty="0" smtClean="0">
                          <a:solidFill>
                            <a:schemeClr val="tx1"/>
                          </a:solidFill>
                        </a:rPr>
                        <a:t>b</a:t>
                      </a:r>
                      <a:endParaRPr lang="en-US" sz="2400" b="1" baseline="30000" dirty="0">
                        <a:solidFill>
                          <a:schemeClr val="tx1"/>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396039">
                <a:tc>
                  <a:txBody>
                    <a:bodyPr/>
                    <a:lstStyle/>
                    <a:p>
                      <a:endParaRPr lang="en-US" dirty="0"/>
                    </a:p>
                  </a:txBody>
                  <a:tcPr>
                    <a:solidFill>
                      <a:schemeClr val="bg1"/>
                    </a:solidFill>
                  </a:tcPr>
                </a:tc>
                <a:tc>
                  <a:txBody>
                    <a:bodyPr/>
                    <a:lstStyle/>
                    <a:p>
                      <a:pPr algn="ctr"/>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781227">
                <a:tc>
                  <a:txBody>
                    <a:bodyPr/>
                    <a:lstStyle/>
                    <a:p>
                      <a:endParaRPr lang="en-US" dirty="0"/>
                    </a:p>
                  </a:txBody>
                  <a:tcP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FF0000"/>
                          </a:solidFill>
                        </a:rPr>
                        <a:t>2.83</a:t>
                      </a:r>
                      <a:r>
                        <a:rPr lang="en-US" sz="2400" b="1" baseline="30000" dirty="0" smtClean="0">
                          <a:solidFill>
                            <a:srgbClr val="FF0000"/>
                          </a:solidFill>
                        </a:rPr>
                        <a:t>a</a:t>
                      </a:r>
                    </a:p>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878880">
                <a:tc gridSpan="5">
                  <a:txBody>
                    <a:bodyPr/>
                    <a:lstStyle/>
                    <a:p>
                      <a:endParaRPr lang="en-US" sz="2400" dirty="0" smtClean="0"/>
                    </a:p>
                    <a:p>
                      <a:r>
                        <a:rPr lang="en-US" sz="2400" dirty="0" smtClean="0"/>
                        <a:t>Measure:</a:t>
                      </a:r>
                      <a:r>
                        <a:rPr lang="en-US" sz="2400" baseline="0" dirty="0" smtClean="0"/>
                        <a:t>  Self-evaluated “</a:t>
                      </a:r>
                      <a:r>
                        <a:rPr lang="en-US" sz="2400" b="1" baseline="0" dirty="0" smtClean="0"/>
                        <a:t>Knowledge of New Orleans</a:t>
                      </a:r>
                      <a:r>
                        <a:rPr lang="en-US" sz="2400" baseline="0" dirty="0" smtClean="0"/>
                        <a:t>” </a:t>
                      </a:r>
                      <a:endParaRPr lang="en-US" sz="2400" dirty="0"/>
                    </a:p>
                  </a:txBody>
                  <a:tcPr anchor="b">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r>
            </a:tbl>
          </a:graphicData>
        </a:graphic>
      </p:graphicFrame>
      <p:cxnSp>
        <p:nvCxnSpPr>
          <p:cNvPr id="6" name="Straight Arrow Connector 5"/>
          <p:cNvCxnSpPr/>
          <p:nvPr/>
        </p:nvCxnSpPr>
        <p:spPr>
          <a:xfrm flipV="1">
            <a:off x="3200400" y="2819400"/>
            <a:ext cx="2182091" cy="2286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41038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304800" y="914400"/>
            <a:ext cx="7924800" cy="762000"/>
          </a:xfrm>
        </p:spPr>
        <p:txBody>
          <a:bodyPr/>
          <a:lstStyle/>
          <a:p>
            <a:pPr algn="ctr" eaLnBrk="1" hangingPunct="1"/>
            <a:r>
              <a:rPr lang="en-US" sz="3200" dirty="0" smtClean="0"/>
              <a:t>Seeks Information about Political/Social Issues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04832462"/>
              </p:ext>
            </p:extLst>
          </p:nvPr>
        </p:nvGraphicFramePr>
        <p:xfrm>
          <a:off x="457200" y="1905000"/>
          <a:ext cx="7620000" cy="4607145"/>
        </p:xfrm>
        <a:graphic>
          <a:graphicData uri="http://schemas.openxmlformats.org/drawingml/2006/table">
            <a:tbl>
              <a:tblPr firstRow="1" bandRow="1">
                <a:tableStyleId>{5C22544A-7EE6-4342-B048-85BDC9FD1C3A}</a:tableStyleId>
              </a:tblPr>
              <a:tblGrid>
                <a:gridCol w="7620000"/>
              </a:tblGrid>
              <a:tr h="548564">
                <a:tc>
                  <a:txBody>
                    <a:bodyPr/>
                    <a:lstStyle/>
                    <a:p>
                      <a:r>
                        <a:rPr lang="en-US" sz="1800" dirty="0" smtClean="0"/>
                        <a:t>Sample Items</a:t>
                      </a:r>
                      <a:r>
                        <a:rPr lang="en-US" sz="1800" baseline="0" dirty="0" smtClean="0"/>
                        <a:t> from </a:t>
                      </a:r>
                      <a:r>
                        <a:rPr lang="en-US" sz="1800" i="1" baseline="0" dirty="0" smtClean="0"/>
                        <a:t>Seeks Information </a:t>
                      </a:r>
                      <a:r>
                        <a:rPr lang="en-US" sz="1800" baseline="0" dirty="0" smtClean="0"/>
                        <a:t>scale:</a:t>
                      </a:r>
                      <a:endParaRPr lang="en-US" sz="1800" dirty="0"/>
                    </a:p>
                  </a:txBody>
                  <a:tcPr marT="45714" marB="45714" anchor="ctr"/>
                </a:tc>
              </a:tr>
              <a:tr h="944750">
                <a:tc>
                  <a:txBody>
                    <a:bodyPr/>
                    <a:lstStyle/>
                    <a:p>
                      <a:r>
                        <a:rPr lang="en-US" sz="1400" i="1" dirty="0" smtClean="0"/>
                        <a:t>Instructions:</a:t>
                      </a:r>
                      <a:r>
                        <a:rPr lang="en-US" sz="1400" i="1" baseline="0" dirty="0" smtClean="0"/>
                        <a:t> </a:t>
                      </a:r>
                      <a:r>
                        <a:rPr lang="en-US" sz="1400" i="1" dirty="0" smtClean="0"/>
                        <a:t>Below are a number of opinion statements about your preferences and beliefs about social issues.  You will agree with some, disagree with others,</a:t>
                      </a:r>
                      <a:r>
                        <a:rPr lang="en-US" sz="1400" i="1" baseline="0" dirty="0" smtClean="0"/>
                        <a:t> and have no opinion about others.  </a:t>
                      </a:r>
                    </a:p>
                    <a:p>
                      <a:r>
                        <a:rPr lang="en-US" sz="1400" i="1" baseline="0" dirty="0" smtClean="0"/>
                        <a:t>Please use the following scale to indicate your degree of agreement with each item. 1 = Strongly Disagree, 2 = Disagree, 3 = Neither Agree nor Disagree, 4 = Agree, 5 = Strongly Agree </a:t>
                      </a:r>
                      <a:endParaRPr lang="en-US" sz="1400" i="1" dirty="0"/>
                    </a:p>
                  </a:txBody>
                  <a:tcPr marT="45714" marB="45714">
                    <a:solidFill>
                      <a:schemeClr val="bg1">
                        <a:lumMod val="95000"/>
                      </a:schemeClr>
                    </a:solidFill>
                  </a:tcPr>
                </a:tc>
              </a:tr>
              <a:tr h="335234">
                <a:tc>
                  <a:txBody>
                    <a:bodyPr/>
                    <a:lstStyle/>
                    <a:p>
                      <a:endParaRPr lang="en-US" sz="1600" dirty="0"/>
                    </a:p>
                  </a:txBody>
                  <a:tcPr marT="45714" marB="45714"/>
                </a:tc>
              </a:tr>
              <a:tr h="457137">
                <a:tc>
                  <a:txBody>
                    <a:bodyPr/>
                    <a:lstStyle/>
                    <a:p>
                      <a:r>
                        <a:rPr lang="en-US" sz="1600" dirty="0" smtClean="0"/>
                        <a:t>I</a:t>
                      </a:r>
                      <a:r>
                        <a:rPr lang="en-US" sz="1600" baseline="0" dirty="0" smtClean="0"/>
                        <a:t> watch for stories about New Orleans on TV. </a:t>
                      </a:r>
                      <a:endParaRPr lang="en-US" sz="1600" dirty="0" smtClean="0"/>
                    </a:p>
                  </a:txBody>
                  <a:tcPr marT="45714" marB="45714" anchor="ctr"/>
                </a:tc>
              </a:tr>
              <a:tr h="457137">
                <a:tc>
                  <a:txBody>
                    <a:bodyPr/>
                    <a:lstStyle/>
                    <a:p>
                      <a:r>
                        <a:rPr lang="en-US" sz="1600" dirty="0" smtClean="0"/>
                        <a:t>I don’t</a:t>
                      </a:r>
                      <a:r>
                        <a:rPr lang="en-US" sz="1600" baseline="0" dirty="0" smtClean="0"/>
                        <a:t> think it is important to pay attention to local political issues. </a:t>
                      </a:r>
                      <a:r>
                        <a:rPr lang="en-US" sz="1600" i="1" baseline="0" dirty="0" smtClean="0"/>
                        <a:t>(Reverse scored)</a:t>
                      </a:r>
                      <a:endParaRPr lang="en-US" sz="1600" i="1" dirty="0" smtClean="0"/>
                    </a:p>
                  </a:txBody>
                  <a:tcPr marT="45714" marB="45714" anchor="ctr"/>
                </a:tc>
              </a:tr>
              <a:tr h="579040">
                <a:tc>
                  <a:txBody>
                    <a:bodyPr/>
                    <a:lstStyle/>
                    <a:p>
                      <a:r>
                        <a:rPr lang="en-US" sz="1600" dirty="0" smtClean="0"/>
                        <a:t>I follow the news</a:t>
                      </a:r>
                      <a:r>
                        <a:rPr lang="en-US" sz="1600" baseline="0" dirty="0" smtClean="0"/>
                        <a:t> from Baton Rouge about state government policies that affect New Orleans.</a:t>
                      </a:r>
                      <a:endParaRPr lang="en-US" sz="1600" dirty="0"/>
                    </a:p>
                  </a:txBody>
                  <a:tcPr marT="45714" marB="45714" anchor="ctr"/>
                </a:tc>
              </a:tr>
              <a:tr h="457137">
                <a:tc>
                  <a:txBody>
                    <a:bodyPr/>
                    <a:lstStyle/>
                    <a:p>
                      <a:r>
                        <a:rPr lang="en-US" sz="1600" dirty="0" smtClean="0"/>
                        <a:t>I read</a:t>
                      </a:r>
                      <a:r>
                        <a:rPr lang="en-US" sz="1600" baseline="0" dirty="0" smtClean="0"/>
                        <a:t> the local newspaper (or on-line version) every day.  </a:t>
                      </a:r>
                      <a:endParaRPr lang="en-US" sz="1600" dirty="0"/>
                    </a:p>
                  </a:txBody>
                  <a:tcPr marT="45714" marB="45714" anchor="ctr"/>
                </a:tc>
              </a:tr>
              <a:tr h="457137">
                <a:tc>
                  <a:txBody>
                    <a:bodyPr/>
                    <a:lstStyle/>
                    <a:p>
                      <a:r>
                        <a:rPr lang="en-US" sz="1600" dirty="0" smtClean="0"/>
                        <a:t>I am learning about the Tulane community.  </a:t>
                      </a:r>
                      <a:endParaRPr lang="en-US" sz="1600" dirty="0"/>
                    </a:p>
                  </a:txBody>
                  <a:tcPr marT="45714" marB="45714" anchor="ctr"/>
                </a:tc>
              </a:tr>
              <a:tr h="370789">
                <a:tc>
                  <a:txBody>
                    <a:bodyPr/>
                    <a:lstStyle/>
                    <a:p>
                      <a:r>
                        <a:rPr lang="en-US" sz="1400" dirty="0" smtClean="0"/>
                        <a:t>Total 10 items. </a:t>
                      </a:r>
                      <a:r>
                        <a:rPr lang="en-US" sz="1400" i="1" baseline="0" dirty="0" smtClean="0"/>
                        <a:t>Internal consistency: Coefficient alpha = .80, N = 821</a:t>
                      </a:r>
                      <a:endParaRPr lang="en-US" sz="1400" dirty="0"/>
                    </a:p>
                  </a:txBody>
                  <a:tcPr marT="45714" marB="45714"/>
                </a:tc>
              </a:tr>
            </a:tbl>
          </a:graphicData>
        </a:graphic>
      </p:graphicFrame>
    </p:spTree>
    <p:extLst>
      <p:ext uri="{BB962C8B-B14F-4D97-AF65-F5344CB8AC3E}">
        <p14:creationId xmlns:p14="http://schemas.microsoft.com/office/powerpoint/2010/main" val="34523244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000" dirty="0"/>
              <a:t>Model 2</a:t>
            </a:r>
            <a:r>
              <a:rPr lang="en-US" sz="3000" dirty="0" smtClean="0"/>
              <a:t>: </a:t>
            </a:r>
            <a:r>
              <a:rPr lang="en-US" sz="3000" dirty="0"/>
              <a:t>Impact of </a:t>
            </a:r>
            <a:r>
              <a:rPr lang="en-US" sz="3000" dirty="0" smtClean="0"/>
              <a:t>Recent Experiences</a:t>
            </a:r>
            <a:r>
              <a:rPr lang="en-US" sz="3000" dirty="0"/>
              <a:t>, </a:t>
            </a:r>
            <a:r>
              <a:rPr lang="en-US" sz="3000" dirty="0" smtClean="0"/>
              <a:t/>
            </a:r>
            <a:br>
              <a:rPr lang="en-US" sz="3000" dirty="0" smtClean="0"/>
            </a:br>
            <a:r>
              <a:rPr lang="en-US" sz="3000" dirty="0" smtClean="0"/>
              <a:t> </a:t>
            </a:r>
            <a:r>
              <a:rPr lang="en-US" sz="3000" dirty="0"/>
              <a:t>Ruling out </a:t>
            </a:r>
            <a:r>
              <a:rPr lang="en-US" sz="3000" dirty="0" smtClean="0"/>
              <a:t>Effect </a:t>
            </a:r>
            <a:r>
              <a:rPr lang="en-US" sz="3000" dirty="0"/>
              <a:t>of </a:t>
            </a:r>
            <a:r>
              <a:rPr lang="en-US" sz="3000" dirty="0" smtClean="0"/>
              <a:t>Age</a:t>
            </a:r>
            <a:endParaRPr lang="en-US" sz="3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4153757"/>
              </p:ext>
            </p:extLst>
          </p:nvPr>
        </p:nvGraphicFramePr>
        <p:xfrm>
          <a:off x="429491" y="1534157"/>
          <a:ext cx="7620000" cy="4790442"/>
        </p:xfrm>
        <a:graphic>
          <a:graphicData uri="http://schemas.openxmlformats.org/drawingml/2006/table">
            <a:tbl>
              <a:tblPr firstRow="1" bandRow="1">
                <a:tableStyleId>{5C22544A-7EE6-4342-B048-85BDC9FD1C3A}</a:tableStyleId>
              </a:tblPr>
              <a:tblGrid>
                <a:gridCol w="1524000"/>
                <a:gridCol w="1524000"/>
                <a:gridCol w="1524000"/>
                <a:gridCol w="1524000"/>
                <a:gridCol w="1524000"/>
              </a:tblGrid>
              <a:tr h="569645">
                <a:tc gridSpan="5">
                  <a:txBody>
                    <a:bodyPr/>
                    <a:lstStyle/>
                    <a:p>
                      <a:pPr algn="ctr"/>
                      <a:r>
                        <a:rPr lang="en-US" sz="2400" dirty="0" smtClean="0">
                          <a:solidFill>
                            <a:srgbClr val="FF0000"/>
                          </a:solidFill>
                        </a:rPr>
                        <a:t>Time 1                           </a:t>
                      </a:r>
                      <a:r>
                        <a:rPr lang="en-US" sz="2400" dirty="0" smtClean="0">
                          <a:solidFill>
                            <a:srgbClr val="00B050"/>
                          </a:solidFill>
                        </a:rPr>
                        <a:t>Time 2</a:t>
                      </a:r>
                      <a:endParaRPr lang="en-US" dirty="0">
                        <a:solidFill>
                          <a:srgbClr val="00B050"/>
                        </a:solidFill>
                      </a:endParaRPr>
                    </a:p>
                  </a:txBody>
                  <a:tcPr>
                    <a:solidFill>
                      <a:schemeClr val="bg2">
                        <a:lumMod val="60000"/>
                        <a:lumOff val="4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00B050"/>
                        </a:solidFill>
                      </a:endParaRPr>
                    </a:p>
                  </a:txBody>
                  <a:tcPr>
                    <a:solidFill>
                      <a:schemeClr val="tx1">
                        <a:lumMod val="10000"/>
                        <a:lumOff val="90000"/>
                      </a:schemeClr>
                    </a:solidFill>
                  </a:tcPr>
                </a:tc>
                <a:tc hMerge="1">
                  <a:txBody>
                    <a:bodyPr/>
                    <a:lstStyle/>
                    <a:p>
                      <a:endParaRPr lang="en-US" dirty="0"/>
                    </a:p>
                  </a:txBody>
                  <a:tcPr>
                    <a:solidFill>
                      <a:schemeClr val="tx1">
                        <a:lumMod val="10000"/>
                        <a:lumOff val="90000"/>
                      </a:schemeClr>
                    </a:solidFill>
                  </a:tcPr>
                </a:tc>
              </a:tr>
              <a:tr h="396039">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488267">
                <a:tc>
                  <a:txBody>
                    <a:bodyPr/>
                    <a:lstStyle/>
                    <a:p>
                      <a:endParaRPr lang="en-US" dirty="0"/>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pPr algn="ctr"/>
                      <a:endParaRPr lang="en-US" dirty="0">
                        <a:solidFill>
                          <a:srgbClr val="00B050"/>
                        </a:solidFill>
                      </a:endParaRPr>
                    </a:p>
                  </a:txBody>
                  <a:tcPr>
                    <a:solidFill>
                      <a:schemeClr val="bg1"/>
                    </a:solidFill>
                  </a:tcPr>
                </a:tc>
                <a:tc>
                  <a:txBody>
                    <a:bodyPr/>
                    <a:lstStyle/>
                    <a:p>
                      <a:pPr algn="ctr"/>
                      <a:r>
                        <a:rPr lang="en-US" sz="2400" b="1" dirty="0" smtClean="0">
                          <a:solidFill>
                            <a:srgbClr val="00B050"/>
                          </a:solidFill>
                        </a:rPr>
                        <a:t>3.64</a:t>
                      </a:r>
                      <a:r>
                        <a:rPr lang="en-US" sz="2400" b="1" baseline="30000" dirty="0" smtClean="0">
                          <a:solidFill>
                            <a:srgbClr val="00B050"/>
                          </a:solidFill>
                        </a:rPr>
                        <a:t>b</a:t>
                      </a:r>
                      <a:endParaRPr lang="en-US" sz="2400" b="1" baseline="30000" dirty="0">
                        <a:solidFill>
                          <a:srgbClr val="00B050"/>
                        </a:solidFill>
                      </a:endParaRPr>
                    </a:p>
                  </a:txBody>
                  <a:tcPr>
                    <a:solidFill>
                      <a:schemeClr val="bg1"/>
                    </a:solidFill>
                  </a:tcPr>
                </a:tc>
                <a:tc>
                  <a:txBody>
                    <a:bodyPr/>
                    <a:lstStyle/>
                    <a:p>
                      <a:endParaRPr lang="en-US" dirty="0"/>
                    </a:p>
                  </a:txBody>
                  <a:tcPr>
                    <a:solidFill>
                      <a:schemeClr val="bg1"/>
                    </a:solidFill>
                  </a:tcPr>
                </a:tc>
              </a:tr>
              <a:tr h="396039">
                <a:tc>
                  <a:txBody>
                    <a:bodyPr/>
                    <a:lstStyle/>
                    <a:p>
                      <a:endParaRPr lang="en-US" dirty="0"/>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396039">
                <a:tc>
                  <a:txBody>
                    <a:bodyPr/>
                    <a:lstStyle/>
                    <a:p>
                      <a:endParaRPr lang="en-US" dirty="0"/>
                    </a:p>
                  </a:txBody>
                  <a:tcPr>
                    <a:solidFill>
                      <a:schemeClr val="bg1"/>
                    </a:solidFill>
                  </a:tcPr>
                </a:tc>
                <a:tc>
                  <a:txBody>
                    <a:bodyPr/>
                    <a:lstStyle/>
                    <a:p>
                      <a:pPr algn="ctr"/>
                      <a:endParaRPr lang="en-US" dirty="0">
                        <a:solidFill>
                          <a:srgbClr val="00B050"/>
                        </a:solidFill>
                      </a:endParaRPr>
                    </a:p>
                  </a:txBody>
                  <a:tcPr>
                    <a:solidFill>
                      <a:schemeClr val="bg1"/>
                    </a:solidFill>
                  </a:tcPr>
                </a:tc>
                <a:tc>
                  <a:txBody>
                    <a:bodyPr/>
                    <a:lstStyle/>
                    <a:p>
                      <a:endParaRPr lang="en-US">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488267">
                <a:tc>
                  <a:txBody>
                    <a:bodyPr/>
                    <a:lstStyle/>
                    <a:p>
                      <a:endParaRPr lang="en-US" dirty="0"/>
                    </a:p>
                  </a:txBody>
                  <a:tcPr>
                    <a:solidFill>
                      <a:schemeClr val="bg1"/>
                    </a:solidFill>
                  </a:tcPr>
                </a:tc>
                <a:tc>
                  <a:txBody>
                    <a:bodyPr/>
                    <a:lstStyle/>
                    <a:p>
                      <a:pPr algn="ctr"/>
                      <a:r>
                        <a:rPr lang="en-US" sz="2400" b="1" dirty="0" smtClean="0">
                          <a:solidFill>
                            <a:srgbClr val="FF0000"/>
                          </a:solidFill>
                        </a:rPr>
                        <a:t>3.46</a:t>
                      </a:r>
                      <a:r>
                        <a:rPr lang="en-US" sz="2400" b="1" baseline="30000" dirty="0" smtClean="0">
                          <a:solidFill>
                            <a:srgbClr val="FF0000"/>
                          </a:solidFill>
                        </a:rPr>
                        <a:t>a</a:t>
                      </a:r>
                      <a:endParaRPr lang="en-US" sz="2400" b="1" baseline="30000" dirty="0">
                        <a:solidFill>
                          <a:srgbClr val="FF000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396039">
                <a:tc>
                  <a:txBody>
                    <a:bodyPr/>
                    <a:lstStyle/>
                    <a:p>
                      <a:endParaRPr lang="en-US" dirty="0"/>
                    </a:p>
                  </a:txBody>
                  <a:tcPr>
                    <a:solidFill>
                      <a:schemeClr val="bg1"/>
                    </a:solidFill>
                  </a:tcPr>
                </a:tc>
                <a:tc>
                  <a:txBody>
                    <a:bodyPr/>
                    <a:lstStyle/>
                    <a:p>
                      <a:pPr algn="ctr"/>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781227">
                <a:tc>
                  <a:txBody>
                    <a:bodyPr/>
                    <a:lstStyle/>
                    <a:p>
                      <a:endParaRPr lang="en-US" dirty="0"/>
                    </a:p>
                  </a:txBody>
                  <a:tcP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tx2"/>
                          </a:solidFill>
                        </a:rPr>
                        <a:t>3.36</a:t>
                      </a:r>
                      <a:r>
                        <a:rPr lang="en-US" sz="2400" b="1" baseline="30000" dirty="0" smtClean="0">
                          <a:solidFill>
                            <a:schemeClr val="tx2"/>
                          </a:solidFill>
                        </a:rPr>
                        <a:t>a</a:t>
                      </a:r>
                    </a:p>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878880">
                <a:tc gridSpan="5">
                  <a:txBody>
                    <a:bodyPr/>
                    <a:lstStyle/>
                    <a:p>
                      <a:r>
                        <a:rPr lang="en-US" sz="2400" b="1" dirty="0" smtClean="0"/>
                        <a:t>Measure:</a:t>
                      </a:r>
                      <a:r>
                        <a:rPr lang="en-US" sz="2400" b="1" baseline="0" dirty="0" smtClean="0"/>
                        <a:t>  Self-evaluation: “Seeks Knowledge about Political/Social Issues</a:t>
                      </a:r>
                      <a:r>
                        <a:rPr lang="en-US" sz="2400" baseline="0" dirty="0" smtClean="0"/>
                        <a:t>” </a:t>
                      </a:r>
                      <a:endParaRPr lang="en-US" sz="2400" dirty="0"/>
                    </a:p>
                  </a:txBody>
                  <a:tcPr anchor="b">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r>
            </a:tbl>
          </a:graphicData>
        </a:graphic>
      </p:graphicFrame>
      <p:cxnSp>
        <p:nvCxnSpPr>
          <p:cNvPr id="6" name="Straight Arrow Connector 5"/>
          <p:cNvCxnSpPr/>
          <p:nvPr/>
        </p:nvCxnSpPr>
        <p:spPr>
          <a:xfrm flipV="1">
            <a:off x="3096491" y="2705100"/>
            <a:ext cx="2286000" cy="1143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61446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Topics of Today’s Discussion </a:t>
            </a:r>
            <a:endParaRPr lang="en-US" dirty="0"/>
          </a:p>
        </p:txBody>
      </p:sp>
      <p:sp>
        <p:nvSpPr>
          <p:cNvPr id="3" name="Content Placeholder 2"/>
          <p:cNvSpPr>
            <a:spLocks noGrp="1"/>
          </p:cNvSpPr>
          <p:nvPr>
            <p:ph idx="1"/>
          </p:nvPr>
        </p:nvSpPr>
        <p:spPr/>
        <p:txBody>
          <a:bodyPr/>
          <a:lstStyle/>
          <a:p>
            <a:r>
              <a:rPr lang="en-US" dirty="0" smtClean="0"/>
              <a:t>Models from developmental psychology that can be used to isolate factors responsible for changes over time. </a:t>
            </a:r>
          </a:p>
          <a:p>
            <a:r>
              <a:rPr lang="en-US" dirty="0" smtClean="0"/>
              <a:t>Application of such models in an ongoing study being carried out at Tulane University. </a:t>
            </a:r>
            <a:endParaRPr lang="en-US" dirty="0" smtClean="0"/>
          </a:p>
          <a:p>
            <a:r>
              <a:rPr lang="en-US" dirty="0" smtClean="0"/>
              <a:t>Implications for the design of research in which traditional control or contrast groups can not be created.  </a:t>
            </a:r>
            <a:endParaRPr lang="en-US" dirty="0" smtClean="0"/>
          </a:p>
          <a:p>
            <a:endParaRPr lang="en-US" dirty="0"/>
          </a:p>
        </p:txBody>
      </p:sp>
    </p:spTree>
    <p:extLst>
      <p:ext uri="{BB962C8B-B14F-4D97-AF65-F5344CB8AC3E}">
        <p14:creationId xmlns:p14="http://schemas.microsoft.com/office/powerpoint/2010/main" val="34959958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620000" cy="1143000"/>
          </a:xfrm>
          <a:solidFill>
            <a:schemeClr val="bg1"/>
          </a:solidFill>
        </p:spPr>
        <p:txBody>
          <a:bodyPr/>
          <a:lstStyle/>
          <a:p>
            <a:pPr algn="ctr"/>
            <a:r>
              <a:rPr lang="en-US" sz="2800" dirty="0"/>
              <a:t>Model 2</a:t>
            </a:r>
            <a:r>
              <a:rPr lang="en-US" sz="2800" dirty="0" smtClean="0"/>
              <a:t>: </a:t>
            </a:r>
            <a:r>
              <a:rPr lang="en-US" sz="2800" dirty="0"/>
              <a:t>Impact of Environment/Experiences,  </a:t>
            </a:r>
            <a:r>
              <a:rPr lang="en-US" sz="2800" dirty="0" smtClean="0"/>
              <a:t>Ruling out Effects of Age </a:t>
            </a:r>
            <a:br>
              <a:rPr lang="en-US" sz="2800" dirty="0" smtClean="0"/>
            </a:br>
            <a:r>
              <a:rPr lang="en-US" sz="2800" dirty="0" smtClean="0"/>
              <a:t>(Some Impact of Repeated Testing)  </a:t>
            </a:r>
            <a:endParaRPr lang="en-US" sz="3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25276585"/>
              </p:ext>
            </p:extLst>
          </p:nvPr>
        </p:nvGraphicFramePr>
        <p:xfrm>
          <a:off x="429491" y="1656100"/>
          <a:ext cx="7620000" cy="4983681"/>
        </p:xfrm>
        <a:graphic>
          <a:graphicData uri="http://schemas.openxmlformats.org/drawingml/2006/table">
            <a:tbl>
              <a:tblPr firstRow="1" bandRow="1">
                <a:tableStyleId>{5C22544A-7EE6-4342-B048-85BDC9FD1C3A}</a:tableStyleId>
              </a:tblPr>
              <a:tblGrid>
                <a:gridCol w="1524000"/>
                <a:gridCol w="1524000"/>
                <a:gridCol w="1780309"/>
                <a:gridCol w="990600"/>
                <a:gridCol w="1801091"/>
              </a:tblGrid>
              <a:tr h="553838">
                <a:tc gridSpan="5">
                  <a:txBody>
                    <a:bodyPr/>
                    <a:lstStyle/>
                    <a:p>
                      <a:pPr algn="ctr"/>
                      <a:r>
                        <a:rPr lang="en-US" sz="2400" dirty="0" smtClean="0">
                          <a:solidFill>
                            <a:srgbClr val="FF0000"/>
                          </a:solidFill>
                        </a:rPr>
                        <a:t>Time 1                           </a:t>
                      </a:r>
                      <a:r>
                        <a:rPr lang="en-US" sz="2400" dirty="0" smtClean="0">
                          <a:solidFill>
                            <a:srgbClr val="00B050"/>
                          </a:solidFill>
                        </a:rPr>
                        <a:t>Time 2</a:t>
                      </a:r>
                      <a:endParaRPr lang="en-US" dirty="0">
                        <a:solidFill>
                          <a:srgbClr val="00B050"/>
                        </a:solidFill>
                      </a:endParaRPr>
                    </a:p>
                  </a:txBody>
                  <a:tcPr>
                    <a:solidFill>
                      <a:schemeClr val="bg2">
                        <a:lumMod val="60000"/>
                        <a:lumOff val="4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00B050"/>
                        </a:solidFill>
                      </a:endParaRPr>
                    </a:p>
                  </a:txBody>
                  <a:tcPr>
                    <a:solidFill>
                      <a:schemeClr val="tx1">
                        <a:lumMod val="10000"/>
                        <a:lumOff val="90000"/>
                      </a:schemeClr>
                    </a:solidFill>
                  </a:tcPr>
                </a:tc>
                <a:tc hMerge="1">
                  <a:txBody>
                    <a:bodyPr/>
                    <a:lstStyle/>
                    <a:p>
                      <a:endParaRPr lang="en-US" dirty="0"/>
                    </a:p>
                  </a:txBody>
                  <a:tcPr>
                    <a:solidFill>
                      <a:schemeClr val="tx1">
                        <a:lumMod val="10000"/>
                        <a:lumOff val="90000"/>
                      </a:schemeClr>
                    </a:solidFill>
                  </a:tcPr>
                </a:tc>
              </a:tr>
              <a:tr h="385049">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474718">
                <a:tc>
                  <a:txBody>
                    <a:bodyPr/>
                    <a:lstStyle/>
                    <a:p>
                      <a:endParaRPr lang="en-US" dirty="0"/>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pPr algn="ctr"/>
                      <a:endParaRPr lang="en-US" dirty="0">
                        <a:solidFill>
                          <a:srgbClr val="00B050"/>
                        </a:solidFill>
                      </a:endParaRPr>
                    </a:p>
                  </a:txBody>
                  <a:tcPr>
                    <a:solidFill>
                      <a:schemeClr val="bg1"/>
                    </a:solidFill>
                  </a:tcPr>
                </a:tc>
                <a:tc>
                  <a:txBody>
                    <a:bodyPr/>
                    <a:lstStyle/>
                    <a:p>
                      <a:pPr algn="ctr"/>
                      <a:r>
                        <a:rPr lang="en-US" sz="2400" b="1" dirty="0" smtClean="0">
                          <a:solidFill>
                            <a:srgbClr val="00B050"/>
                          </a:solidFill>
                        </a:rPr>
                        <a:t>3.64</a:t>
                      </a:r>
                      <a:r>
                        <a:rPr lang="en-US" sz="2400" b="1" baseline="30000" dirty="0" smtClean="0">
                          <a:solidFill>
                            <a:srgbClr val="00B050"/>
                          </a:solidFill>
                        </a:rPr>
                        <a:t>b</a:t>
                      </a:r>
                      <a:endParaRPr lang="en-US" sz="2400" b="1" baseline="30000" dirty="0">
                        <a:solidFill>
                          <a:srgbClr val="00B050"/>
                        </a:solidFill>
                      </a:endParaRPr>
                    </a:p>
                  </a:txBody>
                  <a:tcPr>
                    <a:solidFill>
                      <a:schemeClr val="bg1"/>
                    </a:solidFill>
                  </a:tcPr>
                </a:tc>
                <a:tc>
                  <a:txBody>
                    <a:bodyPr/>
                    <a:lstStyle/>
                    <a:p>
                      <a:endParaRPr lang="en-US" dirty="0"/>
                    </a:p>
                  </a:txBody>
                  <a:tcPr>
                    <a:solidFill>
                      <a:schemeClr val="bg1"/>
                    </a:solidFill>
                  </a:tcPr>
                </a:tc>
              </a:tr>
              <a:tr h="711221">
                <a:tc>
                  <a:txBody>
                    <a:bodyPr/>
                    <a:lstStyle/>
                    <a:p>
                      <a:endParaRPr lang="en-US" dirty="0"/>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pPr algn="r"/>
                      <a:r>
                        <a:rPr lang="en-US" sz="2400" b="1" dirty="0" smtClean="0">
                          <a:solidFill>
                            <a:srgbClr val="00B050"/>
                          </a:solidFill>
                        </a:rPr>
                        <a:t>3.50</a:t>
                      </a:r>
                      <a:r>
                        <a:rPr lang="en-US" sz="2400" b="1" baseline="30000" dirty="0" smtClean="0">
                          <a:solidFill>
                            <a:srgbClr val="00B050"/>
                          </a:solidFill>
                        </a:rPr>
                        <a:t>bc</a:t>
                      </a:r>
                      <a:r>
                        <a:rPr lang="en-US" sz="2400" b="1" dirty="0" smtClean="0">
                          <a:solidFill>
                            <a:srgbClr val="00B050"/>
                          </a:solidFill>
                        </a:rPr>
                        <a:t> </a:t>
                      </a:r>
                      <a:endParaRPr lang="en-US" sz="2400" b="1" dirty="0">
                        <a:solidFill>
                          <a:srgbClr val="00B050"/>
                        </a:solidFill>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baseline="0" dirty="0" smtClean="0">
                          <a:solidFill>
                            <a:srgbClr val="00B050"/>
                          </a:solidFill>
                        </a:rPr>
                        <a:t>(new)</a:t>
                      </a:r>
                      <a:endParaRPr lang="en-US" sz="1400" b="1" baseline="0" dirty="0" smtClean="0">
                        <a:solidFill>
                          <a:srgbClr val="00B050"/>
                        </a:solidFill>
                      </a:endParaRPr>
                    </a:p>
                    <a:p>
                      <a:pPr algn="l"/>
                      <a:endParaRPr lang="en-US" dirty="0"/>
                    </a:p>
                  </a:txBody>
                  <a:tcPr>
                    <a:solidFill>
                      <a:schemeClr val="bg1"/>
                    </a:solidFill>
                  </a:tcPr>
                </a:tc>
              </a:tr>
              <a:tr h="385049">
                <a:tc>
                  <a:txBody>
                    <a:bodyPr/>
                    <a:lstStyle/>
                    <a:p>
                      <a:endParaRPr lang="en-US" dirty="0"/>
                    </a:p>
                  </a:txBody>
                  <a:tcPr>
                    <a:solidFill>
                      <a:schemeClr val="bg1"/>
                    </a:solidFill>
                  </a:tcPr>
                </a:tc>
                <a:tc>
                  <a:txBody>
                    <a:bodyPr/>
                    <a:lstStyle/>
                    <a:p>
                      <a:pPr algn="ctr"/>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474718">
                <a:tc>
                  <a:txBody>
                    <a:bodyPr/>
                    <a:lstStyle/>
                    <a:p>
                      <a:endParaRPr lang="en-US" dirty="0"/>
                    </a:p>
                  </a:txBody>
                  <a:tcPr>
                    <a:solidFill>
                      <a:schemeClr val="bg1"/>
                    </a:solidFill>
                  </a:tcPr>
                </a:tc>
                <a:tc>
                  <a:txBody>
                    <a:bodyPr/>
                    <a:lstStyle/>
                    <a:p>
                      <a:pPr algn="ctr"/>
                      <a:r>
                        <a:rPr lang="en-US" sz="2400" b="1" dirty="0" smtClean="0">
                          <a:solidFill>
                            <a:srgbClr val="FF0000"/>
                          </a:solidFill>
                        </a:rPr>
                        <a:t>3.46</a:t>
                      </a:r>
                      <a:r>
                        <a:rPr lang="en-US" sz="2400" b="1" baseline="30000" dirty="0" smtClean="0">
                          <a:solidFill>
                            <a:srgbClr val="FF0000"/>
                          </a:solidFill>
                        </a:rPr>
                        <a:t>ac</a:t>
                      </a:r>
                      <a:endParaRPr lang="en-US" sz="2400" b="1" baseline="30000" dirty="0">
                        <a:solidFill>
                          <a:srgbClr val="FF000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pPr algn="ctr"/>
                      <a:endParaRPr lang="en-US" sz="1600" b="1" dirty="0">
                        <a:solidFill>
                          <a:srgbClr val="00B050"/>
                        </a:solidFill>
                      </a:endParaRPr>
                    </a:p>
                  </a:txBody>
                  <a:tcPr>
                    <a:solidFill>
                      <a:schemeClr val="bg1"/>
                    </a:solidFill>
                  </a:tcPr>
                </a:tc>
                <a:tc>
                  <a:txBody>
                    <a:bodyPr/>
                    <a:lstStyle/>
                    <a:p>
                      <a:endParaRPr lang="en-US" dirty="0"/>
                    </a:p>
                  </a:txBody>
                  <a:tcPr>
                    <a:solidFill>
                      <a:schemeClr val="bg1"/>
                    </a:solidFill>
                  </a:tcPr>
                </a:tc>
              </a:tr>
              <a:tr h="385049">
                <a:tc>
                  <a:txBody>
                    <a:bodyPr/>
                    <a:lstStyle/>
                    <a:p>
                      <a:endParaRPr lang="en-US" dirty="0"/>
                    </a:p>
                  </a:txBody>
                  <a:tcPr>
                    <a:solidFill>
                      <a:schemeClr val="bg1"/>
                    </a:solidFill>
                  </a:tcPr>
                </a:tc>
                <a:tc>
                  <a:txBody>
                    <a:bodyPr/>
                    <a:lstStyle/>
                    <a:p>
                      <a:pPr algn="ctr"/>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759548">
                <a:tc>
                  <a:txBody>
                    <a:bodyPr/>
                    <a:lstStyle/>
                    <a:p>
                      <a:endParaRPr lang="en-US" dirty="0"/>
                    </a:p>
                  </a:txBody>
                  <a:tcP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tx2"/>
                          </a:solidFill>
                        </a:rPr>
                        <a:t>3.36</a:t>
                      </a:r>
                      <a:r>
                        <a:rPr lang="en-US" sz="2400" b="1" baseline="30000" dirty="0" smtClean="0">
                          <a:solidFill>
                            <a:schemeClr val="tx2"/>
                          </a:solidFill>
                        </a:rPr>
                        <a:t>a</a:t>
                      </a:r>
                    </a:p>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854491">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t>Measure:</a:t>
                      </a:r>
                      <a:r>
                        <a:rPr lang="en-US" sz="2400" b="1" baseline="0" dirty="0" smtClean="0"/>
                        <a:t>  Self-evaluation: “Seeks Knowledge about Political/Social Issues</a:t>
                      </a:r>
                      <a:r>
                        <a:rPr lang="en-US" sz="2400" baseline="0" dirty="0" smtClean="0"/>
                        <a:t>” </a:t>
                      </a:r>
                      <a:endParaRPr lang="en-US" sz="2400" dirty="0"/>
                    </a:p>
                  </a:txBody>
                  <a:tcPr anchor="b">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r>
            </a:tbl>
          </a:graphicData>
        </a:graphic>
      </p:graphicFrame>
      <p:cxnSp>
        <p:nvCxnSpPr>
          <p:cNvPr id="6" name="Straight Arrow Connector 5"/>
          <p:cNvCxnSpPr/>
          <p:nvPr/>
        </p:nvCxnSpPr>
        <p:spPr>
          <a:xfrm flipV="1">
            <a:off x="3200400" y="2819400"/>
            <a:ext cx="2133600" cy="1447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17669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914400"/>
            <a:ext cx="7772400" cy="762000"/>
          </a:xfrm>
        </p:spPr>
        <p:txBody>
          <a:bodyPr/>
          <a:lstStyle/>
          <a:p>
            <a:pPr algn="ctr" eaLnBrk="1" hangingPunct="1"/>
            <a:r>
              <a:rPr lang="en-US" sz="3200" dirty="0" smtClean="0"/>
              <a:t>Valuing of Community Engagement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11893553"/>
              </p:ext>
            </p:extLst>
          </p:nvPr>
        </p:nvGraphicFramePr>
        <p:xfrm>
          <a:off x="457200" y="1905000"/>
          <a:ext cx="7620000" cy="4200755"/>
        </p:xfrm>
        <a:graphic>
          <a:graphicData uri="http://schemas.openxmlformats.org/drawingml/2006/table">
            <a:tbl>
              <a:tblPr firstRow="1" bandRow="1">
                <a:tableStyleId>{5C22544A-7EE6-4342-B048-85BDC9FD1C3A}</a:tableStyleId>
              </a:tblPr>
              <a:tblGrid>
                <a:gridCol w="7620000"/>
              </a:tblGrid>
              <a:tr h="548557">
                <a:tc>
                  <a:txBody>
                    <a:bodyPr/>
                    <a:lstStyle/>
                    <a:p>
                      <a:r>
                        <a:rPr lang="en-US" sz="1800" dirty="0" smtClean="0"/>
                        <a:t>Sample Items from Community</a:t>
                      </a:r>
                      <a:r>
                        <a:rPr lang="en-US" sz="1800" baseline="0" dirty="0" smtClean="0"/>
                        <a:t> Engagement Scale: </a:t>
                      </a:r>
                      <a:endParaRPr lang="en-US" sz="1800" dirty="0"/>
                    </a:p>
                  </a:txBody>
                  <a:tcPr marT="45713" marB="45713" anchor="ctr"/>
                </a:tc>
              </a:tr>
              <a:tr h="944737">
                <a:tc>
                  <a:txBody>
                    <a:bodyPr/>
                    <a:lstStyle/>
                    <a:p>
                      <a:r>
                        <a:rPr lang="en-US" sz="1400" i="1" dirty="0" smtClean="0"/>
                        <a:t>Instructions:  Below are a number of opinion statements about your preferences and beliefs about social issues.  You will agree with some, disagree with others,</a:t>
                      </a:r>
                      <a:r>
                        <a:rPr lang="en-US" sz="1400" i="1" baseline="0" dirty="0" smtClean="0"/>
                        <a:t> and have no opinion about others.  </a:t>
                      </a:r>
                    </a:p>
                    <a:p>
                      <a:r>
                        <a:rPr lang="en-US" sz="1400" i="1" baseline="0" dirty="0" smtClean="0"/>
                        <a:t>Please use the following scale to indicate your degree of agreement with each item. 1 = Strongly Disagree, 2 = Disagree, 3 = Neither Agree nor Disagree, 4 = Agree, 5 = Strongly Agree </a:t>
                      </a:r>
                      <a:endParaRPr lang="en-US" sz="1400" i="1" dirty="0"/>
                    </a:p>
                  </a:txBody>
                  <a:tcPr marT="45713" marB="45713">
                    <a:solidFill>
                      <a:schemeClr val="bg1">
                        <a:lumMod val="95000"/>
                      </a:schemeClr>
                    </a:solidFill>
                  </a:tcPr>
                </a:tc>
              </a:tr>
              <a:tr h="335229">
                <a:tc>
                  <a:txBody>
                    <a:bodyPr/>
                    <a:lstStyle/>
                    <a:p>
                      <a:endParaRPr lang="en-US" sz="1600" dirty="0"/>
                    </a:p>
                  </a:txBody>
                  <a:tcPr marT="45713" marB="45713"/>
                </a:tc>
              </a:tr>
              <a:tr h="370784">
                <a:tc>
                  <a:txBody>
                    <a:bodyPr/>
                    <a:lstStyle/>
                    <a:p>
                      <a:r>
                        <a:rPr lang="en-US" sz="1600" dirty="0" smtClean="0"/>
                        <a:t>I find it rewarding to help improve the New Orleans community. </a:t>
                      </a:r>
                    </a:p>
                  </a:txBody>
                  <a:tcPr marT="45713" marB="45713"/>
                </a:tc>
              </a:tr>
              <a:tr h="370784">
                <a:tc>
                  <a:txBody>
                    <a:bodyPr/>
                    <a:lstStyle/>
                    <a:p>
                      <a:r>
                        <a:rPr lang="en-US" sz="1600" dirty="0" smtClean="0"/>
                        <a:t>It is important for me to be involved in community service. </a:t>
                      </a:r>
                      <a:endParaRPr lang="en-US" sz="1600" dirty="0"/>
                    </a:p>
                  </a:txBody>
                  <a:tcPr marT="45713" marB="45713"/>
                </a:tc>
              </a:tr>
              <a:tr h="370784">
                <a:tc>
                  <a:txBody>
                    <a:bodyPr/>
                    <a:lstStyle/>
                    <a:p>
                      <a:r>
                        <a:rPr lang="en-US" sz="1600" dirty="0" smtClean="0"/>
                        <a:t>I find it rewarding</a:t>
                      </a:r>
                      <a:r>
                        <a:rPr lang="en-US" sz="1600" baseline="0" dirty="0" smtClean="0"/>
                        <a:t> to help improve my Tulane community. </a:t>
                      </a:r>
                      <a:endParaRPr lang="en-US" sz="1600" dirty="0"/>
                    </a:p>
                  </a:txBody>
                  <a:tcPr marT="45713" marB="45713"/>
                </a:tc>
              </a:tr>
              <a:tr h="370784">
                <a:tc>
                  <a:txBody>
                    <a:bodyPr/>
                    <a:lstStyle/>
                    <a:p>
                      <a:r>
                        <a:rPr lang="en-US" sz="1600" dirty="0" smtClean="0"/>
                        <a:t>I enjoy engaging</a:t>
                      </a:r>
                      <a:r>
                        <a:rPr lang="en-US" sz="1600" baseline="0" dirty="0" smtClean="0"/>
                        <a:t> in community service.  </a:t>
                      </a:r>
                      <a:endParaRPr lang="en-US" sz="1600" dirty="0"/>
                    </a:p>
                  </a:txBody>
                  <a:tcPr marT="45713" marB="45713"/>
                </a:tc>
              </a:tr>
              <a:tr h="370784">
                <a:tc>
                  <a:txBody>
                    <a:bodyPr/>
                    <a:lstStyle/>
                    <a:p>
                      <a:r>
                        <a:rPr lang="en-US" sz="1600" dirty="0" smtClean="0"/>
                        <a:t>I am learning about the New Orleans community.  </a:t>
                      </a:r>
                      <a:endParaRPr lang="en-US" sz="1600" dirty="0"/>
                    </a:p>
                  </a:txBody>
                  <a:tcPr marT="45713" marB="45713"/>
                </a:tc>
              </a:tr>
              <a:tr h="518082">
                <a:tc>
                  <a:txBody>
                    <a:bodyPr/>
                    <a:lstStyle/>
                    <a:p>
                      <a:r>
                        <a:rPr lang="en-US" sz="1400" dirty="0" smtClean="0"/>
                        <a:t>Total 7 items. </a:t>
                      </a:r>
                      <a:r>
                        <a:rPr lang="en-US" sz="1400" i="1" baseline="0" dirty="0" smtClean="0"/>
                        <a:t>Internal consistency: Coefficient alpha = .81, N = 838</a:t>
                      </a:r>
                    </a:p>
                    <a:p>
                      <a:endParaRPr lang="en-US" sz="1400" dirty="0"/>
                    </a:p>
                  </a:txBody>
                  <a:tcPr marT="45713" marB="45713" anchor="ctr"/>
                </a:tc>
              </a:tr>
            </a:tbl>
          </a:graphicData>
        </a:graphic>
      </p:graphicFrame>
    </p:spTree>
    <p:extLst>
      <p:ext uri="{BB962C8B-B14F-4D97-AF65-F5344CB8AC3E}">
        <p14:creationId xmlns:p14="http://schemas.microsoft.com/office/powerpoint/2010/main" val="36732106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t>Model 3: Impacts of Background and  Recent Experiences ,  Age Not a Factor</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14358573"/>
              </p:ext>
            </p:extLst>
          </p:nvPr>
        </p:nvGraphicFramePr>
        <p:xfrm>
          <a:off x="429491" y="1534156"/>
          <a:ext cx="7620000" cy="4790443"/>
        </p:xfrm>
        <a:graphic>
          <a:graphicData uri="http://schemas.openxmlformats.org/drawingml/2006/table">
            <a:tbl>
              <a:tblPr firstRow="1" bandRow="1">
                <a:tableStyleId>{5C22544A-7EE6-4342-B048-85BDC9FD1C3A}</a:tableStyleId>
              </a:tblPr>
              <a:tblGrid>
                <a:gridCol w="1524000"/>
                <a:gridCol w="1524000"/>
                <a:gridCol w="1524000"/>
                <a:gridCol w="1524000"/>
                <a:gridCol w="1524000"/>
              </a:tblGrid>
              <a:tr h="555928">
                <a:tc gridSpan="5">
                  <a:txBody>
                    <a:bodyPr/>
                    <a:lstStyle/>
                    <a:p>
                      <a:pPr algn="ctr"/>
                      <a:r>
                        <a:rPr lang="en-US" sz="2400" dirty="0" smtClean="0">
                          <a:solidFill>
                            <a:srgbClr val="FF0000"/>
                          </a:solidFill>
                        </a:rPr>
                        <a:t>Time 1                           </a:t>
                      </a:r>
                      <a:r>
                        <a:rPr lang="en-US" sz="2400" dirty="0" smtClean="0">
                          <a:solidFill>
                            <a:srgbClr val="00B050"/>
                          </a:solidFill>
                        </a:rPr>
                        <a:t>Time 2</a:t>
                      </a:r>
                      <a:endParaRPr lang="en-US" dirty="0">
                        <a:solidFill>
                          <a:srgbClr val="00B050"/>
                        </a:solidFill>
                      </a:endParaRPr>
                    </a:p>
                  </a:txBody>
                  <a:tcPr>
                    <a:solidFill>
                      <a:schemeClr val="bg2">
                        <a:lumMod val="60000"/>
                        <a:lumOff val="4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00B050"/>
                        </a:solidFill>
                      </a:endParaRPr>
                    </a:p>
                  </a:txBody>
                  <a:tcPr>
                    <a:solidFill>
                      <a:schemeClr val="tx1">
                        <a:lumMod val="10000"/>
                        <a:lumOff val="90000"/>
                      </a:schemeClr>
                    </a:solidFill>
                  </a:tcPr>
                </a:tc>
                <a:tc hMerge="1">
                  <a:txBody>
                    <a:bodyPr/>
                    <a:lstStyle/>
                    <a:p>
                      <a:endParaRPr lang="en-US" dirty="0"/>
                    </a:p>
                  </a:txBody>
                  <a:tcPr>
                    <a:solidFill>
                      <a:schemeClr val="tx1">
                        <a:lumMod val="10000"/>
                        <a:lumOff val="90000"/>
                      </a:schemeClr>
                    </a:solidFill>
                  </a:tcPr>
                </a:tc>
              </a:tr>
              <a:tr h="486780">
                <a:tc>
                  <a:txBody>
                    <a:bodyPr/>
                    <a:lstStyle/>
                    <a:p>
                      <a:endParaRPr lang="en-US" dirty="0"/>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pPr algn="ctr"/>
                      <a:endParaRPr lang="en-US" dirty="0">
                        <a:solidFill>
                          <a:srgbClr val="00B050"/>
                        </a:solidFill>
                      </a:endParaRPr>
                    </a:p>
                  </a:txBody>
                  <a:tcPr>
                    <a:solidFill>
                      <a:schemeClr val="bg1"/>
                    </a:solidFill>
                  </a:tcPr>
                </a:tc>
                <a:tc>
                  <a:txBody>
                    <a:bodyPr/>
                    <a:lstStyle/>
                    <a:p>
                      <a:pPr algn="ctr"/>
                      <a:endParaRPr lang="en-US" sz="2400" b="1" dirty="0">
                        <a:solidFill>
                          <a:srgbClr val="00B050"/>
                        </a:solidFill>
                      </a:endParaRPr>
                    </a:p>
                  </a:txBody>
                  <a:tcPr>
                    <a:solidFill>
                      <a:schemeClr val="bg1"/>
                    </a:solidFill>
                  </a:tcPr>
                </a:tc>
                <a:tc>
                  <a:txBody>
                    <a:bodyPr/>
                    <a:lstStyle/>
                    <a:p>
                      <a:endParaRPr lang="en-US" dirty="0"/>
                    </a:p>
                  </a:txBody>
                  <a:tcPr>
                    <a:solidFill>
                      <a:schemeClr val="bg1"/>
                    </a:solidFill>
                  </a:tcPr>
                </a:tc>
              </a:tr>
              <a:tr h="772888">
                <a:tc>
                  <a:txBody>
                    <a:bodyPr/>
                    <a:lstStyle/>
                    <a:p>
                      <a:endParaRPr lang="en-US" dirty="0"/>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00B050"/>
                          </a:solidFill>
                        </a:rPr>
                        <a:t>3.99 </a:t>
                      </a:r>
                      <a:r>
                        <a:rPr lang="en-US" sz="2400" b="1" baseline="30000" dirty="0" smtClean="0">
                          <a:solidFill>
                            <a:srgbClr val="00B050"/>
                          </a:solidFill>
                        </a:rPr>
                        <a:t>c</a:t>
                      </a:r>
                      <a:endParaRPr lang="en-US" baseline="30000" dirty="0">
                        <a:solidFill>
                          <a:srgbClr val="00B050"/>
                        </a:solidFill>
                      </a:endParaRPr>
                    </a:p>
                  </a:txBody>
                  <a:tcPr anchor="b">
                    <a:solidFill>
                      <a:schemeClr val="bg1"/>
                    </a:solidFill>
                  </a:tcPr>
                </a:tc>
                <a:tc>
                  <a:txBody>
                    <a:bodyPr/>
                    <a:lstStyle/>
                    <a:p>
                      <a:endParaRPr lang="en-US" dirty="0"/>
                    </a:p>
                  </a:txBody>
                  <a:tcPr>
                    <a:solidFill>
                      <a:schemeClr val="bg1"/>
                    </a:solidFill>
                  </a:tcPr>
                </a:tc>
              </a:tr>
              <a:tr h="460023">
                <a:tc>
                  <a:txBody>
                    <a:bodyPr/>
                    <a:lstStyle/>
                    <a:p>
                      <a:endParaRPr lang="en-US" dirty="0"/>
                    </a:p>
                  </a:txBody>
                  <a:tcPr>
                    <a:solidFill>
                      <a:schemeClr val="bg1"/>
                    </a:solidFill>
                  </a:tcPr>
                </a:tc>
                <a:tc>
                  <a:txBody>
                    <a:bodyPr/>
                    <a:lstStyle/>
                    <a:p>
                      <a:pPr algn="ctr"/>
                      <a:endParaRPr lang="en-US" dirty="0">
                        <a:solidFill>
                          <a:srgbClr val="00B050"/>
                        </a:solidFill>
                      </a:endParaRPr>
                    </a:p>
                  </a:txBody>
                  <a:tcPr>
                    <a:solidFill>
                      <a:schemeClr val="bg1"/>
                    </a:solidFill>
                  </a:tcPr>
                </a:tc>
                <a:tc>
                  <a:txBody>
                    <a:bodyPr/>
                    <a:lstStyle/>
                    <a:p>
                      <a:endParaRPr lang="en-US">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486780">
                <a:tc>
                  <a:txBody>
                    <a:bodyPr/>
                    <a:lstStyle/>
                    <a:p>
                      <a:endParaRPr lang="en-US" dirty="0"/>
                    </a:p>
                  </a:txBody>
                  <a:tcPr>
                    <a:solidFill>
                      <a:schemeClr val="bg1"/>
                    </a:solidFill>
                  </a:tcPr>
                </a:tc>
                <a:tc>
                  <a:txBody>
                    <a:bodyPr/>
                    <a:lstStyle/>
                    <a:p>
                      <a:pPr algn="ctr"/>
                      <a:r>
                        <a:rPr lang="en-US" sz="2400" b="1" dirty="0" smtClean="0">
                          <a:solidFill>
                            <a:srgbClr val="FF0000"/>
                          </a:solidFill>
                        </a:rPr>
                        <a:t>3.79 </a:t>
                      </a:r>
                      <a:r>
                        <a:rPr lang="en-US" sz="2400" b="1" baseline="30000" dirty="0" smtClean="0">
                          <a:solidFill>
                            <a:srgbClr val="FF0000"/>
                          </a:solidFill>
                        </a:rPr>
                        <a:t>b</a:t>
                      </a:r>
                      <a:endParaRPr lang="en-US" sz="2400" b="1" baseline="30000" dirty="0">
                        <a:solidFill>
                          <a:srgbClr val="FF000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389424">
                <a:tc>
                  <a:txBody>
                    <a:bodyPr/>
                    <a:lstStyle/>
                    <a:p>
                      <a:endParaRPr lang="en-US" dirty="0"/>
                    </a:p>
                  </a:txBody>
                  <a:tcPr>
                    <a:solidFill>
                      <a:schemeClr val="bg1"/>
                    </a:solidFill>
                  </a:tcPr>
                </a:tc>
                <a:tc>
                  <a:txBody>
                    <a:bodyPr/>
                    <a:lstStyle/>
                    <a:p>
                      <a:pPr algn="ctr"/>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762416">
                <a:tc>
                  <a:txBody>
                    <a:bodyPr/>
                    <a:lstStyle/>
                    <a:p>
                      <a:endParaRPr lang="en-US" dirty="0"/>
                    </a:p>
                  </a:txBody>
                  <a:tcPr>
                    <a:solidFill>
                      <a:schemeClr val="bg1"/>
                    </a:solidFill>
                  </a:tcPr>
                </a:tc>
                <a:tc>
                  <a:txBody>
                    <a:bodyPr/>
                    <a:lstStyle/>
                    <a:p>
                      <a:pPr algn="ctr"/>
                      <a:r>
                        <a:rPr lang="en-US" sz="2400" b="1" dirty="0" smtClean="0"/>
                        <a:t>3.50 </a:t>
                      </a:r>
                      <a:r>
                        <a:rPr lang="en-US" sz="2400" b="1" baseline="30000" dirty="0" smtClean="0"/>
                        <a:t>a</a:t>
                      </a:r>
                      <a:endParaRPr lang="en-US" sz="2400" b="1" baseline="30000" dirty="0"/>
                    </a:p>
                  </a:txBody>
                  <a:tcPr anchor="b">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876204">
                <a:tc gridSpan="5">
                  <a:txBody>
                    <a:bodyPr/>
                    <a:lstStyle/>
                    <a:p>
                      <a:endParaRPr lang="en-US" sz="2400" dirty="0" smtClean="0"/>
                    </a:p>
                    <a:p>
                      <a:r>
                        <a:rPr lang="en-US" sz="2400" dirty="0" smtClean="0"/>
                        <a:t>Measure:</a:t>
                      </a:r>
                      <a:r>
                        <a:rPr lang="en-US" sz="2400" baseline="0" dirty="0" smtClean="0"/>
                        <a:t>  Attitude:  “</a:t>
                      </a:r>
                      <a:r>
                        <a:rPr lang="en-US" sz="2400" b="1" baseline="0" dirty="0" smtClean="0"/>
                        <a:t>Valuing Community Engagement</a:t>
                      </a:r>
                      <a:r>
                        <a:rPr lang="en-US" sz="2400" baseline="0" dirty="0" smtClean="0"/>
                        <a:t>” </a:t>
                      </a:r>
                      <a:endParaRPr lang="en-US" sz="2400" dirty="0"/>
                    </a:p>
                  </a:txBody>
                  <a:tcPr anchor="b">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r>
            </a:tbl>
          </a:graphicData>
        </a:graphic>
      </p:graphicFrame>
      <p:cxnSp>
        <p:nvCxnSpPr>
          <p:cNvPr id="6" name="Straight Arrow Connector 5"/>
          <p:cNvCxnSpPr/>
          <p:nvPr/>
        </p:nvCxnSpPr>
        <p:spPr>
          <a:xfrm flipV="1">
            <a:off x="3266768" y="3196712"/>
            <a:ext cx="2085109"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37390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pPr algn="ctr"/>
            <a:r>
              <a:rPr lang="en-US" sz="3200" dirty="0" smtClean="0"/>
              <a:t>Model 3: Impacts of Background and  Recent Experiences ,  Age Not a Factor </a:t>
            </a:r>
            <a:br>
              <a:rPr lang="en-US" sz="3200" dirty="0" smtClean="0"/>
            </a:br>
            <a:r>
              <a:rPr lang="en-US" sz="3200" dirty="0" smtClean="0"/>
              <a:t>(</a:t>
            </a:r>
            <a:r>
              <a:rPr lang="en-US" sz="3200" dirty="0"/>
              <a:t>Some Impact of Repeated Testing)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49924241"/>
              </p:ext>
            </p:extLst>
          </p:nvPr>
        </p:nvGraphicFramePr>
        <p:xfrm>
          <a:off x="516527" y="1981200"/>
          <a:ext cx="7620000" cy="4212881"/>
        </p:xfrm>
        <a:graphic>
          <a:graphicData uri="http://schemas.openxmlformats.org/drawingml/2006/table">
            <a:tbl>
              <a:tblPr firstRow="1" bandRow="1">
                <a:tableStyleId>{5C22544A-7EE6-4342-B048-85BDC9FD1C3A}</a:tableStyleId>
              </a:tblPr>
              <a:tblGrid>
                <a:gridCol w="1524000"/>
                <a:gridCol w="1524000"/>
                <a:gridCol w="1524000"/>
                <a:gridCol w="1312273"/>
                <a:gridCol w="1735727"/>
              </a:tblGrid>
              <a:tr h="381000">
                <a:tc gridSpan="5">
                  <a:txBody>
                    <a:bodyPr/>
                    <a:lstStyle/>
                    <a:p>
                      <a:pPr algn="ctr"/>
                      <a:r>
                        <a:rPr lang="en-US" sz="2400" dirty="0" smtClean="0">
                          <a:solidFill>
                            <a:srgbClr val="FF0000"/>
                          </a:solidFill>
                        </a:rPr>
                        <a:t>Time 1                           </a:t>
                      </a:r>
                      <a:r>
                        <a:rPr lang="en-US" sz="2400" dirty="0" smtClean="0">
                          <a:solidFill>
                            <a:srgbClr val="00B050"/>
                          </a:solidFill>
                        </a:rPr>
                        <a:t>Time 2</a:t>
                      </a:r>
                      <a:endParaRPr lang="en-US" dirty="0">
                        <a:solidFill>
                          <a:srgbClr val="00B050"/>
                        </a:solidFill>
                      </a:endParaRPr>
                    </a:p>
                  </a:txBody>
                  <a:tcPr>
                    <a:solidFill>
                      <a:schemeClr val="bg2">
                        <a:lumMod val="60000"/>
                        <a:lumOff val="4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FF0000"/>
                        </a:solidFill>
                      </a:endParaRPr>
                    </a:p>
                  </a:txBody>
                  <a:tcPr>
                    <a:solidFill>
                      <a:schemeClr val="tx1">
                        <a:lumMod val="10000"/>
                        <a:lumOff val="90000"/>
                      </a:schemeClr>
                    </a:solidFill>
                  </a:tcPr>
                </a:tc>
                <a:tc hMerge="1">
                  <a:txBody>
                    <a:bodyPr/>
                    <a:lstStyle/>
                    <a:p>
                      <a:pPr algn="ctr"/>
                      <a:endParaRPr lang="en-US" dirty="0">
                        <a:solidFill>
                          <a:srgbClr val="00B050"/>
                        </a:solidFill>
                      </a:endParaRPr>
                    </a:p>
                  </a:txBody>
                  <a:tcPr>
                    <a:solidFill>
                      <a:schemeClr val="tx1">
                        <a:lumMod val="10000"/>
                        <a:lumOff val="90000"/>
                      </a:schemeClr>
                    </a:solidFill>
                  </a:tcPr>
                </a:tc>
                <a:tc hMerge="1">
                  <a:txBody>
                    <a:bodyPr/>
                    <a:lstStyle/>
                    <a:p>
                      <a:endParaRPr lang="en-US" dirty="0"/>
                    </a:p>
                  </a:txBody>
                  <a:tcPr>
                    <a:solidFill>
                      <a:schemeClr val="tx1">
                        <a:lumMod val="10000"/>
                        <a:lumOff val="90000"/>
                      </a:schemeClr>
                    </a:solidFill>
                  </a:tcPr>
                </a:tc>
              </a:tr>
              <a:tr h="774527">
                <a:tc>
                  <a:txBody>
                    <a:bodyPr/>
                    <a:lstStyle/>
                    <a:p>
                      <a:endParaRPr lang="en-US" dirty="0"/>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00B050"/>
                          </a:solidFill>
                        </a:rPr>
                        <a:t>    3.99 </a:t>
                      </a:r>
                      <a:r>
                        <a:rPr lang="en-US" sz="2400" b="1" baseline="30000" dirty="0" smtClean="0">
                          <a:solidFill>
                            <a:srgbClr val="00B050"/>
                          </a:solidFill>
                        </a:rPr>
                        <a:t>c</a:t>
                      </a:r>
                      <a:endParaRPr lang="en-US" baseline="30000" dirty="0">
                        <a:solidFill>
                          <a:srgbClr val="00B050"/>
                        </a:solidFill>
                      </a:endParaRPr>
                    </a:p>
                  </a:txBody>
                  <a:tcPr anchor="b">
                    <a:solidFill>
                      <a:schemeClr val="bg1"/>
                    </a:solidFill>
                  </a:tcPr>
                </a:tc>
                <a:tc>
                  <a:txBody>
                    <a:bodyPr/>
                    <a:lstStyle/>
                    <a:p>
                      <a:endParaRPr lang="en-US" dirty="0"/>
                    </a:p>
                  </a:txBody>
                  <a:tcPr>
                    <a:solidFill>
                      <a:schemeClr val="bg1"/>
                    </a:solidFill>
                  </a:tcPr>
                </a:tc>
              </a:tr>
              <a:tr h="460998">
                <a:tc>
                  <a:txBody>
                    <a:bodyPr/>
                    <a:lstStyle/>
                    <a:p>
                      <a:endParaRPr lang="en-US" dirty="0"/>
                    </a:p>
                  </a:txBody>
                  <a:tcPr>
                    <a:solidFill>
                      <a:schemeClr val="bg1"/>
                    </a:solidFill>
                  </a:tcPr>
                </a:tc>
                <a:tc>
                  <a:txBody>
                    <a:bodyPr/>
                    <a:lstStyle/>
                    <a:p>
                      <a:pPr algn="ctr"/>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pPr algn="l"/>
                      <a:r>
                        <a:rPr lang="en-US" dirty="0" smtClean="0">
                          <a:solidFill>
                            <a:srgbClr val="00B050"/>
                          </a:solidFill>
                        </a:rPr>
                        <a:t>       </a:t>
                      </a:r>
                      <a:r>
                        <a:rPr lang="en-US" sz="2400" b="1" dirty="0" smtClean="0">
                          <a:solidFill>
                            <a:srgbClr val="00B050"/>
                          </a:solidFill>
                        </a:rPr>
                        <a:t>3.86</a:t>
                      </a:r>
                      <a:r>
                        <a:rPr lang="en-US" sz="2400" b="1" baseline="30000" dirty="0" smtClean="0">
                          <a:solidFill>
                            <a:srgbClr val="00B050"/>
                          </a:solidFill>
                        </a:rPr>
                        <a:t>bc</a:t>
                      </a:r>
                      <a:endParaRPr lang="en-US" sz="2400" b="1" baseline="30000" dirty="0">
                        <a:solidFill>
                          <a:srgbClr val="00B050"/>
                        </a:solidFill>
                      </a:endParaRPr>
                    </a:p>
                  </a:txBody>
                  <a:tcPr>
                    <a:solidFill>
                      <a:schemeClr val="bg1"/>
                    </a:solidFill>
                  </a:tcPr>
                </a:tc>
                <a:tc>
                  <a:txBody>
                    <a:bodyPr/>
                    <a:lstStyle/>
                    <a:p>
                      <a:pPr algn="l"/>
                      <a:r>
                        <a:rPr lang="en-US" sz="2000" b="1" dirty="0" smtClean="0">
                          <a:solidFill>
                            <a:srgbClr val="00B050"/>
                          </a:solidFill>
                        </a:rPr>
                        <a:t>(new)</a:t>
                      </a:r>
                      <a:endParaRPr lang="en-US" sz="2000" b="1" dirty="0">
                        <a:solidFill>
                          <a:srgbClr val="00B050"/>
                        </a:solidFill>
                      </a:endParaRPr>
                    </a:p>
                  </a:txBody>
                  <a:tcPr>
                    <a:solidFill>
                      <a:schemeClr val="bg1"/>
                    </a:solidFill>
                  </a:tcPr>
                </a:tc>
              </a:tr>
              <a:tr h="487812">
                <a:tc>
                  <a:txBody>
                    <a:bodyPr/>
                    <a:lstStyle/>
                    <a:p>
                      <a:endParaRPr lang="en-US" dirty="0"/>
                    </a:p>
                  </a:txBody>
                  <a:tcPr>
                    <a:solidFill>
                      <a:schemeClr val="bg1"/>
                    </a:solidFill>
                  </a:tcPr>
                </a:tc>
                <a:tc>
                  <a:txBody>
                    <a:bodyPr/>
                    <a:lstStyle/>
                    <a:p>
                      <a:pPr algn="ctr"/>
                      <a:r>
                        <a:rPr lang="en-US" sz="2400" b="1" dirty="0" smtClean="0">
                          <a:solidFill>
                            <a:srgbClr val="FF0000"/>
                          </a:solidFill>
                        </a:rPr>
                        <a:t>3.79 </a:t>
                      </a:r>
                      <a:r>
                        <a:rPr lang="en-US" sz="2400" b="1" baseline="30000" dirty="0" smtClean="0">
                          <a:solidFill>
                            <a:srgbClr val="FF0000"/>
                          </a:solidFill>
                        </a:rPr>
                        <a:t>b</a:t>
                      </a:r>
                      <a:endParaRPr lang="en-US" sz="2400" b="1" baseline="30000" dirty="0">
                        <a:solidFill>
                          <a:srgbClr val="FF000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solidFill>
                          <a:srgbClr val="00B050"/>
                        </a:solidFill>
                      </a:endParaRPr>
                    </a:p>
                  </a:txBody>
                  <a:tcPr>
                    <a:solidFill>
                      <a:schemeClr val="bg1"/>
                    </a:solidFill>
                  </a:tcPr>
                </a:tc>
                <a:tc>
                  <a:txBody>
                    <a:bodyPr/>
                    <a:lstStyle/>
                    <a:p>
                      <a:endParaRPr lang="en-US" dirty="0"/>
                    </a:p>
                  </a:txBody>
                  <a:tcPr>
                    <a:solidFill>
                      <a:schemeClr val="bg1"/>
                    </a:solidFill>
                  </a:tcPr>
                </a:tc>
              </a:tr>
              <a:tr h="390250">
                <a:tc>
                  <a:txBody>
                    <a:bodyPr/>
                    <a:lstStyle/>
                    <a:p>
                      <a:endParaRPr lang="en-US" dirty="0"/>
                    </a:p>
                  </a:txBody>
                  <a:tcPr>
                    <a:solidFill>
                      <a:schemeClr val="bg1"/>
                    </a:solidFill>
                  </a:tcPr>
                </a:tc>
                <a:tc>
                  <a:txBody>
                    <a:bodyPr/>
                    <a:lstStyle/>
                    <a:p>
                      <a:pPr algn="ctr"/>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764032">
                <a:tc>
                  <a:txBody>
                    <a:bodyPr/>
                    <a:lstStyle/>
                    <a:p>
                      <a:endParaRPr lang="en-US" dirty="0"/>
                    </a:p>
                  </a:txBody>
                  <a:tcPr>
                    <a:solidFill>
                      <a:schemeClr val="bg1"/>
                    </a:solidFill>
                  </a:tcPr>
                </a:tc>
                <a:tc>
                  <a:txBody>
                    <a:bodyPr/>
                    <a:lstStyle/>
                    <a:p>
                      <a:pPr algn="ctr"/>
                      <a:r>
                        <a:rPr lang="en-US" sz="2400" b="1" dirty="0" smtClean="0"/>
                        <a:t>3.50 </a:t>
                      </a:r>
                      <a:r>
                        <a:rPr lang="en-US" sz="2400" b="1" baseline="30000" dirty="0" smtClean="0"/>
                        <a:t>a</a:t>
                      </a:r>
                      <a:endParaRPr lang="en-US" sz="2400" b="1" baseline="30000" dirty="0"/>
                    </a:p>
                  </a:txBody>
                  <a:tcPr anchor="b">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878062">
                <a:tc gridSpan="5">
                  <a:txBody>
                    <a:bodyPr/>
                    <a:lstStyle/>
                    <a:p>
                      <a:endParaRPr lang="en-US" sz="2400" dirty="0" smtClean="0"/>
                    </a:p>
                    <a:p>
                      <a:r>
                        <a:rPr lang="en-US" sz="2400" dirty="0" smtClean="0"/>
                        <a:t>Measure:</a:t>
                      </a:r>
                      <a:r>
                        <a:rPr lang="en-US" sz="2400" baseline="0" dirty="0" smtClean="0"/>
                        <a:t>  Attitude:  “</a:t>
                      </a:r>
                      <a:r>
                        <a:rPr lang="en-US" sz="2400" b="1" baseline="0" dirty="0" smtClean="0"/>
                        <a:t>Valuing Community Engagement</a:t>
                      </a:r>
                      <a:r>
                        <a:rPr lang="en-US" sz="2400" baseline="0" dirty="0" smtClean="0"/>
                        <a:t>” </a:t>
                      </a:r>
                      <a:endParaRPr lang="en-US" sz="2400" dirty="0"/>
                    </a:p>
                  </a:txBody>
                  <a:tcPr anchor="b">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c hMerge="1">
                  <a:txBody>
                    <a:bodyPr/>
                    <a:lstStyle/>
                    <a:p>
                      <a:endParaRPr lang="en-US" dirty="0"/>
                    </a:p>
                  </a:txBody>
                  <a:tcPr>
                    <a:solidFill>
                      <a:schemeClr val="bg1"/>
                    </a:solidFill>
                  </a:tcPr>
                </a:tc>
              </a:tr>
            </a:tbl>
          </a:graphicData>
        </a:graphic>
      </p:graphicFrame>
      <p:cxnSp>
        <p:nvCxnSpPr>
          <p:cNvPr id="6" name="Straight Arrow Connector 5"/>
          <p:cNvCxnSpPr/>
          <p:nvPr/>
        </p:nvCxnSpPr>
        <p:spPr>
          <a:xfrm flipV="1">
            <a:off x="3288890" y="2971800"/>
            <a:ext cx="2085109"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85503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Conclusions</a:t>
            </a:r>
          </a:p>
        </p:txBody>
      </p:sp>
      <p:sp>
        <p:nvSpPr>
          <p:cNvPr id="3" name="Content Placeholder 2"/>
          <p:cNvSpPr>
            <a:spLocks noGrp="1"/>
          </p:cNvSpPr>
          <p:nvPr>
            <p:ph idx="1"/>
          </p:nvPr>
        </p:nvSpPr>
        <p:spPr/>
        <p:txBody>
          <a:bodyPr/>
          <a:lstStyle/>
          <a:p>
            <a:r>
              <a:rPr lang="en-US" dirty="0" smtClean="0"/>
              <a:t>On these measures, the longitudinal designs showed change over time which could be due either to increased age of the participants or to their experiences over a two-year period.  </a:t>
            </a:r>
          </a:p>
          <a:p>
            <a:r>
              <a:rPr lang="en-US" dirty="0" smtClean="0"/>
              <a:t>The cross-sectional design (participants tested at one point in time) is helpful in showing age differences but does not give information about what happens over time. </a:t>
            </a:r>
          </a:p>
          <a:p>
            <a:r>
              <a:rPr lang="en-US" dirty="0" smtClean="0"/>
              <a:t>With the time lag design, we have a powerful tool to separate out the effects of development from particular experiences, in this case, a college experience that was different from that of the advanced student group tested in the first year of the study.  </a:t>
            </a:r>
            <a:endParaRPr lang="en-US" dirty="0"/>
          </a:p>
        </p:txBody>
      </p:sp>
    </p:spTree>
    <p:extLst>
      <p:ext uri="{BB962C8B-B14F-4D97-AF65-F5344CB8AC3E}">
        <p14:creationId xmlns:p14="http://schemas.microsoft.com/office/powerpoint/2010/main" val="33610904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t>Implications for Designing Research Projects </a:t>
            </a:r>
            <a:endParaRPr lang="en-US" sz="3200" dirty="0"/>
          </a:p>
        </p:txBody>
      </p:sp>
      <p:sp>
        <p:nvSpPr>
          <p:cNvPr id="3" name="Content Placeholder 2"/>
          <p:cNvSpPr>
            <a:spLocks noGrp="1"/>
          </p:cNvSpPr>
          <p:nvPr>
            <p:ph idx="1"/>
          </p:nvPr>
        </p:nvSpPr>
        <p:spPr/>
        <p:txBody>
          <a:bodyPr/>
          <a:lstStyle/>
          <a:p>
            <a:r>
              <a:rPr lang="en-US" dirty="0" smtClean="0"/>
              <a:t>In planning longitudinal research, it is useful to include an initial assessment of a group that is at the same point that the intervention group will reach at the end of the study.  </a:t>
            </a:r>
          </a:p>
          <a:p>
            <a:pPr lvl="1"/>
            <a:r>
              <a:rPr lang="en-US" dirty="0" smtClean="0"/>
              <a:t>This was necessary in our situation, as all students after 2006 engaged in service-learning, so a traditional comparison group could not be formed.  </a:t>
            </a:r>
            <a:endParaRPr lang="en-US" dirty="0"/>
          </a:p>
          <a:p>
            <a:r>
              <a:rPr lang="en-US" dirty="0" smtClean="0"/>
              <a:t>If longitudinal research or the formation of contrast groups is not possible, the Time Lag design (same-age individuals tested at different points in time) can be useful in assessing change over time.   </a:t>
            </a:r>
          </a:p>
          <a:p>
            <a:pPr marL="347472" lvl="1"/>
            <a:r>
              <a:rPr lang="en-US" sz="2200" dirty="0"/>
              <a:t>It can be helpful, but probably is not essential, to add a group that has not been subjected to repeated testing.  </a:t>
            </a:r>
          </a:p>
          <a:p>
            <a:pPr marL="365760" lvl="1"/>
            <a:endParaRPr lang="en-US" dirty="0" smtClean="0"/>
          </a:p>
          <a:p>
            <a:pPr lvl="1"/>
            <a:endParaRPr lang="en-US" dirty="0" smtClean="0"/>
          </a:p>
          <a:p>
            <a:endParaRPr lang="en-US" dirty="0"/>
          </a:p>
        </p:txBody>
      </p:sp>
    </p:spTree>
    <p:extLst>
      <p:ext uri="{BB962C8B-B14F-4D97-AF65-F5344CB8AC3E}">
        <p14:creationId xmlns:p14="http://schemas.microsoft.com/office/powerpoint/2010/main" val="58820156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2087562"/>
          </a:xfrm>
        </p:spPr>
        <p:txBody>
          <a:bodyPr/>
          <a:lstStyle/>
          <a:p>
            <a:pPr algn="ctr">
              <a:spcAft>
                <a:spcPts val="1200"/>
              </a:spcAft>
            </a:pPr>
            <a:r>
              <a:rPr lang="en-US" sz="3600" dirty="0" smtClean="0"/>
              <a:t>For Questions or Further Information:   </a:t>
            </a:r>
            <a:endParaRPr lang="en-US" sz="3600" dirty="0"/>
          </a:p>
        </p:txBody>
      </p:sp>
      <p:sp>
        <p:nvSpPr>
          <p:cNvPr id="3" name="Content Placeholder 2"/>
          <p:cNvSpPr>
            <a:spLocks noGrp="1"/>
          </p:cNvSpPr>
          <p:nvPr>
            <p:ph idx="1"/>
          </p:nvPr>
        </p:nvSpPr>
        <p:spPr>
          <a:xfrm>
            <a:off x="457200" y="2057400"/>
            <a:ext cx="7620000" cy="4343400"/>
          </a:xfrm>
        </p:spPr>
        <p:txBody>
          <a:bodyPr/>
          <a:lstStyle/>
          <a:p>
            <a:pPr marL="114300" indent="0">
              <a:buNone/>
            </a:pPr>
            <a:endParaRPr lang="en-US" sz="2800" dirty="0"/>
          </a:p>
          <a:p>
            <a:pPr marL="114300" indent="0" algn="ctr">
              <a:buNone/>
            </a:pPr>
            <a:r>
              <a:rPr lang="en-US" sz="2800" dirty="0" smtClean="0"/>
              <a:t>Barbara E. Moely </a:t>
            </a:r>
          </a:p>
          <a:p>
            <a:pPr marL="114300" indent="0" algn="ctr">
              <a:buNone/>
            </a:pPr>
            <a:r>
              <a:rPr lang="en-US" sz="2800" dirty="0" smtClean="0">
                <a:hlinkClick r:id="rId2"/>
              </a:rPr>
              <a:t>moely@tulane.edu</a:t>
            </a:r>
            <a:r>
              <a:rPr lang="en-US" sz="2800" dirty="0" smtClean="0"/>
              <a:t> </a:t>
            </a:r>
          </a:p>
          <a:p>
            <a:pPr algn="ctr"/>
            <a:endParaRPr lang="en-US" dirty="0" smtClean="0"/>
          </a:p>
          <a:p>
            <a:pPr algn="ctr"/>
            <a:endParaRPr lang="en-US" sz="2400" dirty="0"/>
          </a:p>
          <a:p>
            <a:pPr marL="114300" indent="0">
              <a:spcAft>
                <a:spcPts val="1800"/>
              </a:spcAft>
              <a:buNone/>
            </a:pPr>
            <a:r>
              <a:rPr lang="en-US" sz="2400" dirty="0" smtClean="0"/>
              <a:t>Visit the Website for Tulane’s Center for Public Service at</a:t>
            </a:r>
            <a:endParaRPr lang="en-US" sz="2400" dirty="0"/>
          </a:p>
          <a:p>
            <a:pPr marL="114300" indent="0" algn="ctr">
              <a:buNone/>
            </a:pPr>
            <a:r>
              <a:rPr lang="en-US" sz="2400" dirty="0">
                <a:hlinkClick r:id="rId3"/>
              </a:rPr>
              <a:t>http://tulane.edu/cps</a:t>
            </a:r>
            <a:r>
              <a:rPr lang="en-US" sz="2400" dirty="0" smtClean="0">
                <a:hlinkClick r:id="rId3"/>
              </a:rPr>
              <a:t>/</a:t>
            </a:r>
            <a:endParaRPr lang="en-US" sz="2400" dirty="0" smtClean="0"/>
          </a:p>
          <a:p>
            <a:pPr marL="114300" indent="0">
              <a:buNone/>
            </a:pPr>
            <a:endParaRPr lang="en-US" sz="2400" dirty="0" smtClean="0"/>
          </a:p>
          <a:p>
            <a:endParaRPr lang="en-US" dirty="0"/>
          </a:p>
          <a:p>
            <a:endParaRPr lang="en-US" dirty="0"/>
          </a:p>
        </p:txBody>
      </p:sp>
    </p:spTree>
    <p:extLst>
      <p:ext uri="{BB962C8B-B14F-4D97-AF65-F5344CB8AC3E}">
        <p14:creationId xmlns:p14="http://schemas.microsoft.com/office/powerpoint/2010/main" val="332816989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Participants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64851409"/>
              </p:ext>
            </p:extLst>
          </p:nvPr>
        </p:nvGraphicFramePr>
        <p:xfrm>
          <a:off x="533400" y="1447800"/>
          <a:ext cx="7955280" cy="4755468"/>
        </p:xfrm>
        <a:graphic>
          <a:graphicData uri="http://schemas.openxmlformats.org/drawingml/2006/table">
            <a:tbl>
              <a:tblPr firstRow="1" bandRow="1">
                <a:tableStyleId>{5C22544A-7EE6-4342-B048-85BDC9FD1C3A}</a:tableStyleId>
              </a:tblPr>
              <a:tblGrid>
                <a:gridCol w="3962400"/>
                <a:gridCol w="2133600"/>
                <a:gridCol w="1859280"/>
              </a:tblGrid>
              <a:tr h="897033">
                <a:tc>
                  <a:txBody>
                    <a:bodyPr/>
                    <a:lstStyle/>
                    <a:p>
                      <a:pPr algn="ctr"/>
                      <a:r>
                        <a:rPr lang="en-US" dirty="0" smtClean="0"/>
                        <a:t>Characteristic </a:t>
                      </a:r>
                      <a:endParaRPr lang="en-US" dirty="0"/>
                    </a:p>
                  </a:txBody>
                  <a:tcPr anchor="ctr"/>
                </a:tc>
                <a:tc>
                  <a:txBody>
                    <a:bodyPr/>
                    <a:lstStyle/>
                    <a:p>
                      <a:pPr algn="ctr"/>
                      <a:r>
                        <a:rPr lang="en-US" dirty="0" smtClean="0"/>
                        <a:t>Longitudinal Sample </a:t>
                      </a:r>
                    </a:p>
                    <a:p>
                      <a:pPr algn="ctr"/>
                      <a:r>
                        <a:rPr lang="en-US" dirty="0" smtClean="0"/>
                        <a:t>(N = 147) </a:t>
                      </a:r>
                      <a:endParaRPr lang="en-US" dirty="0"/>
                    </a:p>
                  </a:txBody>
                  <a:tcPr anchor="ctr"/>
                </a:tc>
                <a:tc>
                  <a:txBody>
                    <a:bodyPr/>
                    <a:lstStyle/>
                    <a:p>
                      <a:pPr algn="ctr"/>
                      <a:r>
                        <a:rPr lang="en-US" dirty="0" smtClean="0"/>
                        <a:t>New Participants</a:t>
                      </a:r>
                      <a:r>
                        <a:rPr lang="en-US" baseline="0" dirty="0" smtClean="0"/>
                        <a:t> </a:t>
                      </a:r>
                    </a:p>
                    <a:p>
                      <a:pPr algn="ctr"/>
                      <a:r>
                        <a:rPr lang="en-US" baseline="0" dirty="0" smtClean="0"/>
                        <a:t>(N = 103) </a:t>
                      </a:r>
                      <a:endParaRPr lang="en-US" dirty="0"/>
                    </a:p>
                  </a:txBody>
                  <a:tcPr anchor="ctr"/>
                </a:tc>
              </a:tr>
              <a:tr h="457200">
                <a:tc>
                  <a:txBody>
                    <a:bodyPr/>
                    <a:lstStyle/>
                    <a:p>
                      <a:r>
                        <a:rPr lang="en-US" dirty="0" smtClean="0"/>
                        <a:t>Gender : % female </a:t>
                      </a:r>
                      <a:endParaRPr lang="en-US" dirty="0"/>
                    </a:p>
                  </a:txBody>
                  <a:tcPr anchor="ctr"/>
                </a:tc>
                <a:tc>
                  <a:txBody>
                    <a:bodyPr/>
                    <a:lstStyle/>
                    <a:p>
                      <a:pPr algn="ctr"/>
                      <a:r>
                        <a:rPr lang="en-US" dirty="0" smtClean="0"/>
                        <a:t>69%</a:t>
                      </a:r>
                      <a:endParaRPr lang="en-US" dirty="0"/>
                    </a:p>
                  </a:txBody>
                  <a:tcPr anchor="ctr"/>
                </a:tc>
                <a:tc>
                  <a:txBody>
                    <a:bodyPr/>
                    <a:lstStyle/>
                    <a:p>
                      <a:pPr algn="ctr"/>
                      <a:r>
                        <a:rPr lang="en-US" dirty="0" smtClean="0"/>
                        <a:t>69%</a:t>
                      </a:r>
                      <a:endParaRPr lang="en-US" dirty="0"/>
                    </a:p>
                  </a:txBody>
                  <a:tcPr anchor="ctr"/>
                </a:tc>
              </a:tr>
              <a:tr h="533400">
                <a:tc>
                  <a:txBody>
                    <a:bodyPr/>
                    <a:lstStyle/>
                    <a:p>
                      <a:r>
                        <a:rPr lang="en-US" dirty="0" smtClean="0"/>
                        <a:t>Ethnicity:  (% Non-White) </a:t>
                      </a:r>
                      <a:endParaRPr lang="en-US" dirty="0"/>
                    </a:p>
                  </a:txBody>
                  <a:tcPr anchor="ctr"/>
                </a:tc>
                <a:tc>
                  <a:txBody>
                    <a:bodyPr/>
                    <a:lstStyle/>
                    <a:p>
                      <a:pPr algn="ctr"/>
                      <a:r>
                        <a:rPr lang="en-US" dirty="0" smtClean="0"/>
                        <a:t>17%</a:t>
                      </a:r>
                      <a:endParaRPr lang="en-US" dirty="0"/>
                    </a:p>
                  </a:txBody>
                  <a:tcPr anchor="ctr"/>
                </a:tc>
                <a:tc>
                  <a:txBody>
                    <a:bodyPr/>
                    <a:lstStyle/>
                    <a:p>
                      <a:pPr algn="ctr"/>
                      <a:r>
                        <a:rPr lang="en-US" dirty="0" smtClean="0"/>
                        <a:t>11%</a:t>
                      </a:r>
                      <a:endParaRPr lang="en-US" dirty="0"/>
                    </a:p>
                  </a:txBody>
                  <a:tcPr anchor="ctr"/>
                </a:tc>
              </a:tr>
              <a:tr h="533400">
                <a:tc>
                  <a:txBody>
                    <a:bodyPr/>
                    <a:lstStyle/>
                    <a:p>
                      <a:r>
                        <a:rPr lang="en-US" dirty="0" smtClean="0"/>
                        <a:t>Degree Plans:</a:t>
                      </a:r>
                      <a:r>
                        <a:rPr lang="en-US" baseline="0" dirty="0" smtClean="0"/>
                        <a:t> % Prof. or PhD</a:t>
                      </a:r>
                      <a:endParaRPr lang="en-US" dirty="0"/>
                    </a:p>
                  </a:txBody>
                  <a:tcPr anchor="ctr"/>
                </a:tc>
                <a:tc>
                  <a:txBody>
                    <a:bodyPr/>
                    <a:lstStyle/>
                    <a:p>
                      <a:pPr algn="ctr"/>
                      <a:r>
                        <a:rPr lang="en-US" dirty="0" smtClean="0"/>
                        <a:t>50%</a:t>
                      </a:r>
                      <a:endParaRPr lang="en-US" dirty="0"/>
                    </a:p>
                  </a:txBody>
                  <a:tcPr anchor="ctr"/>
                </a:tc>
                <a:tc>
                  <a:txBody>
                    <a:bodyPr/>
                    <a:lstStyle/>
                    <a:p>
                      <a:pPr algn="ctr"/>
                      <a:r>
                        <a:rPr lang="en-US" dirty="0" smtClean="0"/>
                        <a:t>50%</a:t>
                      </a:r>
                      <a:endParaRPr lang="en-US" dirty="0"/>
                    </a:p>
                  </a:txBody>
                  <a:tcPr anchor="ctr"/>
                </a:tc>
              </a:tr>
              <a:tr h="703755">
                <a:tc>
                  <a:txBody>
                    <a:bodyPr/>
                    <a:lstStyle/>
                    <a:p>
                      <a:r>
                        <a:rPr lang="en-US" dirty="0" smtClean="0"/>
                        <a:t>Career: % Professional (Business,</a:t>
                      </a:r>
                      <a:r>
                        <a:rPr lang="en-US" baseline="0" dirty="0" smtClean="0"/>
                        <a:t> Law, Medicine, Architecture) </a:t>
                      </a:r>
                      <a:endParaRPr lang="en-US" dirty="0"/>
                    </a:p>
                  </a:txBody>
                  <a:tcPr anchor="ctr"/>
                </a:tc>
                <a:tc>
                  <a:txBody>
                    <a:bodyPr/>
                    <a:lstStyle/>
                    <a:p>
                      <a:pPr algn="ctr"/>
                      <a:r>
                        <a:rPr lang="en-US" dirty="0" smtClean="0"/>
                        <a:t>51%</a:t>
                      </a:r>
                      <a:endParaRPr lang="en-US" dirty="0"/>
                    </a:p>
                  </a:txBody>
                  <a:tcPr anchor="ctr"/>
                </a:tc>
                <a:tc>
                  <a:txBody>
                    <a:bodyPr/>
                    <a:lstStyle/>
                    <a:p>
                      <a:pPr algn="ctr"/>
                      <a:r>
                        <a:rPr lang="en-US" dirty="0" smtClean="0"/>
                        <a:t>48%</a:t>
                      </a:r>
                      <a:endParaRPr lang="en-US" dirty="0"/>
                    </a:p>
                  </a:txBody>
                  <a:tcPr anchor="ctr"/>
                </a:tc>
              </a:tr>
              <a:tr h="228012">
                <a:tc>
                  <a:txBody>
                    <a:bodyPr/>
                    <a:lstStyle/>
                    <a:p>
                      <a:r>
                        <a:rPr lang="en-US" dirty="0" smtClean="0"/>
                        <a:t>Career: %</a:t>
                      </a:r>
                      <a:r>
                        <a:rPr lang="en-US" baseline="0" dirty="0" smtClean="0"/>
                        <a:t> </a:t>
                      </a:r>
                      <a:r>
                        <a:rPr lang="en-US" dirty="0" smtClean="0"/>
                        <a:t>Sciences </a:t>
                      </a:r>
                      <a:endParaRPr lang="en-US" dirty="0"/>
                    </a:p>
                  </a:txBody>
                  <a:tcPr anchor="ctr"/>
                </a:tc>
                <a:tc>
                  <a:txBody>
                    <a:bodyPr/>
                    <a:lstStyle/>
                    <a:p>
                      <a:pPr algn="ctr"/>
                      <a:r>
                        <a:rPr lang="en-US" dirty="0" smtClean="0"/>
                        <a:t>4%</a:t>
                      </a:r>
                      <a:endParaRPr lang="en-US" dirty="0"/>
                    </a:p>
                  </a:txBody>
                  <a:tcPr anchor="ctr"/>
                </a:tc>
                <a:tc>
                  <a:txBody>
                    <a:bodyPr/>
                    <a:lstStyle/>
                    <a:p>
                      <a:pPr algn="ctr"/>
                      <a:r>
                        <a:rPr lang="en-US" dirty="0" smtClean="0"/>
                        <a:t>7%</a:t>
                      </a:r>
                      <a:endParaRPr lang="en-US" dirty="0"/>
                    </a:p>
                  </a:txBody>
                  <a:tcPr anchor="ctr"/>
                </a:tc>
              </a:tr>
              <a:tr h="655320">
                <a:tc>
                  <a:txBody>
                    <a:bodyPr/>
                    <a:lstStyle/>
                    <a:p>
                      <a:r>
                        <a:rPr lang="en-US" dirty="0" smtClean="0"/>
                        <a:t>Career: % Social Sciences,</a:t>
                      </a:r>
                      <a:r>
                        <a:rPr lang="en-US" baseline="0" dirty="0" smtClean="0"/>
                        <a:t> </a:t>
                      </a:r>
                      <a:r>
                        <a:rPr lang="en-US" dirty="0" smtClean="0"/>
                        <a:t>Education </a:t>
                      </a:r>
                      <a:endParaRPr lang="en-US" dirty="0"/>
                    </a:p>
                  </a:txBody>
                  <a:tcPr anchor="ctr"/>
                </a:tc>
                <a:tc>
                  <a:txBody>
                    <a:bodyPr/>
                    <a:lstStyle/>
                    <a:p>
                      <a:pPr algn="ctr"/>
                      <a:r>
                        <a:rPr lang="en-US" dirty="0" smtClean="0"/>
                        <a:t>9%</a:t>
                      </a:r>
                      <a:endParaRPr lang="en-US" dirty="0"/>
                    </a:p>
                  </a:txBody>
                  <a:tcPr anchor="ctr"/>
                </a:tc>
                <a:tc>
                  <a:txBody>
                    <a:bodyPr/>
                    <a:lstStyle/>
                    <a:p>
                      <a:pPr algn="ctr"/>
                      <a:r>
                        <a:rPr lang="en-US" dirty="0" smtClean="0"/>
                        <a:t>13%</a:t>
                      </a:r>
                      <a:endParaRPr lang="en-US" dirty="0"/>
                    </a:p>
                  </a:txBody>
                  <a:tcPr anchor="ctr"/>
                </a:tc>
              </a:tr>
              <a:tr h="609600">
                <a:tc>
                  <a:txBody>
                    <a:bodyPr/>
                    <a:lstStyle/>
                    <a:p>
                      <a:r>
                        <a:rPr lang="en-US" dirty="0" smtClean="0"/>
                        <a:t>First PS requirement</a:t>
                      </a:r>
                      <a:r>
                        <a:rPr lang="en-US" baseline="0" dirty="0" smtClean="0"/>
                        <a:t> met  </a:t>
                      </a:r>
                      <a:endParaRPr lang="en-US" dirty="0"/>
                    </a:p>
                  </a:txBody>
                  <a:tcPr anchor="ctr"/>
                </a:tc>
                <a:tc>
                  <a:txBody>
                    <a:bodyPr/>
                    <a:lstStyle/>
                    <a:p>
                      <a:pPr algn="ctr"/>
                      <a:r>
                        <a:rPr lang="en-US" dirty="0" smtClean="0"/>
                        <a:t>99%</a:t>
                      </a:r>
                      <a:endParaRPr lang="en-US" dirty="0"/>
                    </a:p>
                  </a:txBody>
                  <a:tcPr anchor="ctr"/>
                </a:tc>
                <a:tc>
                  <a:txBody>
                    <a:bodyPr/>
                    <a:lstStyle/>
                    <a:p>
                      <a:pPr algn="ctr"/>
                      <a:r>
                        <a:rPr lang="en-US" dirty="0" smtClean="0"/>
                        <a:t>100%</a:t>
                      </a:r>
                      <a:endParaRPr lang="en-US" dirty="0"/>
                    </a:p>
                  </a:txBody>
                  <a:tcPr anchor="ctr"/>
                </a:tc>
              </a:tr>
            </a:tbl>
          </a:graphicData>
        </a:graphic>
      </p:graphicFrame>
    </p:spTree>
    <p:extLst>
      <p:ext uri="{BB962C8B-B14F-4D97-AF65-F5344CB8AC3E}">
        <p14:creationId xmlns:p14="http://schemas.microsoft.com/office/powerpoint/2010/main" val="17742798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1" y="838200"/>
            <a:ext cx="7620000" cy="1219200"/>
          </a:xfrm>
        </p:spPr>
        <p:txBody>
          <a:bodyPr/>
          <a:lstStyle/>
          <a:p>
            <a:pPr algn="ctr"/>
            <a:r>
              <a:rPr lang="en-US" sz="4000" dirty="0" smtClean="0"/>
              <a:t>Developmental Psychology: </a:t>
            </a:r>
            <a:r>
              <a:rPr lang="en-US" sz="4000" dirty="0" smtClean="0"/>
              <a:t>Questions of </a:t>
            </a:r>
            <a:r>
              <a:rPr lang="en-US" sz="4000" dirty="0" smtClean="0"/>
              <a:t>Interest  </a:t>
            </a:r>
            <a:endParaRPr lang="en-US" sz="4000" dirty="0"/>
          </a:p>
        </p:txBody>
      </p:sp>
      <p:sp>
        <p:nvSpPr>
          <p:cNvPr id="2" name="Content Placeholder 1"/>
          <p:cNvSpPr>
            <a:spLocks noGrp="1"/>
          </p:cNvSpPr>
          <p:nvPr>
            <p:ph idx="1"/>
          </p:nvPr>
        </p:nvSpPr>
        <p:spPr>
          <a:xfrm>
            <a:off x="1143000" y="2514600"/>
            <a:ext cx="6400800" cy="3733800"/>
          </a:xfrm>
        </p:spPr>
        <p:txBody>
          <a:bodyPr/>
          <a:lstStyle/>
          <a:p>
            <a:pPr marL="114300" indent="0">
              <a:buNone/>
            </a:pPr>
            <a:r>
              <a:rPr lang="en-US" dirty="0" smtClean="0"/>
              <a:t>Research Questions from  Developmental Perspective:  </a:t>
            </a:r>
          </a:p>
          <a:p>
            <a:pPr marL="571500" indent="-457200">
              <a:buAutoNum type="arabicPeriod"/>
            </a:pPr>
            <a:r>
              <a:rPr lang="en-US" dirty="0" smtClean="0"/>
              <a:t>Does Variable X show change with increasing age?  </a:t>
            </a:r>
          </a:p>
          <a:p>
            <a:pPr marL="571500" indent="-457200">
              <a:buAutoNum type="arabicPeriod"/>
            </a:pPr>
            <a:r>
              <a:rPr lang="en-US" dirty="0" smtClean="0"/>
              <a:t>What factors are responsible for such developmental changes?  </a:t>
            </a:r>
            <a:endParaRPr lang="en-US" dirty="0"/>
          </a:p>
        </p:txBody>
      </p:sp>
    </p:spTree>
    <p:extLst>
      <p:ext uri="{BB962C8B-B14F-4D97-AF65-F5344CB8AC3E}">
        <p14:creationId xmlns:p14="http://schemas.microsoft.com/office/powerpoint/2010/main" val="1076312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1" y="838200"/>
            <a:ext cx="7620000" cy="1219200"/>
          </a:xfrm>
        </p:spPr>
        <p:txBody>
          <a:bodyPr/>
          <a:lstStyle/>
          <a:p>
            <a:pPr algn="ctr"/>
            <a:r>
              <a:rPr lang="en-US" dirty="0" smtClean="0"/>
              <a:t>An Exemplary Study </a:t>
            </a:r>
            <a:endParaRPr lang="en-US" dirty="0"/>
          </a:p>
        </p:txBody>
      </p:sp>
      <p:sp>
        <p:nvSpPr>
          <p:cNvPr id="2" name="Content Placeholder 1"/>
          <p:cNvSpPr>
            <a:spLocks noGrp="1"/>
          </p:cNvSpPr>
          <p:nvPr>
            <p:ph idx="1"/>
          </p:nvPr>
        </p:nvSpPr>
        <p:spPr>
          <a:xfrm>
            <a:off x="533400" y="2133600"/>
            <a:ext cx="7772400" cy="4114800"/>
          </a:xfrm>
        </p:spPr>
        <p:txBody>
          <a:bodyPr>
            <a:normAutofit/>
          </a:bodyPr>
          <a:lstStyle/>
          <a:p>
            <a:pPr marL="45720" indent="0">
              <a:spcAft>
                <a:spcPts val="1200"/>
              </a:spcAft>
              <a:buNone/>
            </a:pPr>
            <a:r>
              <a:rPr lang="en-US" dirty="0" err="1" smtClean="0"/>
              <a:t>Whitbourne</a:t>
            </a:r>
            <a:r>
              <a:rPr lang="en-US" dirty="0" smtClean="0"/>
              <a:t> and Waterman (</a:t>
            </a:r>
            <a:r>
              <a:rPr lang="en-US" i="1" dirty="0" smtClean="0"/>
              <a:t>Developmental 		Psychology,</a:t>
            </a:r>
            <a:r>
              <a:rPr lang="en-US" dirty="0" smtClean="0"/>
              <a:t> 1979) </a:t>
            </a:r>
            <a:endParaRPr lang="en-US" dirty="0"/>
          </a:p>
          <a:p>
            <a:pPr marL="45720" indent="0">
              <a:buNone/>
            </a:pPr>
            <a:r>
              <a:rPr lang="en-US" dirty="0" smtClean="0"/>
              <a:t>Three data sets </a:t>
            </a:r>
          </a:p>
          <a:p>
            <a:pPr marL="45720" indent="0">
              <a:buNone/>
            </a:pPr>
            <a:r>
              <a:rPr lang="en-US" dirty="0"/>
              <a:t>	</a:t>
            </a:r>
            <a:r>
              <a:rPr lang="en-US" dirty="0" smtClean="0"/>
              <a:t>College students tested in 1966</a:t>
            </a:r>
          </a:p>
          <a:p>
            <a:pPr marL="45720" indent="0">
              <a:buNone/>
            </a:pPr>
            <a:r>
              <a:rPr lang="en-US" dirty="0"/>
              <a:t>	</a:t>
            </a:r>
            <a:r>
              <a:rPr lang="en-US" dirty="0" smtClean="0"/>
              <a:t>Same individuals tested again in 1976</a:t>
            </a:r>
          </a:p>
          <a:p>
            <a:pPr marL="45720" indent="0">
              <a:spcAft>
                <a:spcPts val="1200"/>
              </a:spcAft>
              <a:buNone/>
            </a:pPr>
            <a:r>
              <a:rPr lang="en-US" dirty="0"/>
              <a:t>	</a:t>
            </a:r>
            <a:r>
              <a:rPr lang="en-US" dirty="0" smtClean="0"/>
              <a:t>College students tested in 1976</a:t>
            </a:r>
          </a:p>
          <a:p>
            <a:pPr marL="45720" indent="0">
              <a:buNone/>
            </a:pPr>
            <a:r>
              <a:rPr lang="en-US" dirty="0" smtClean="0"/>
              <a:t>Measure:  Inventory of Psychosocial Development (based on Eric Erikson’s identity theory)</a:t>
            </a:r>
          </a:p>
          <a:p>
            <a:pPr marL="45720" indent="0">
              <a:buNone/>
            </a:pPr>
            <a:r>
              <a:rPr lang="en-US" smtClean="0"/>
              <a:t>Scores obtained by men and women were considered separately.  </a:t>
            </a:r>
            <a:endParaRPr lang="en-US" dirty="0"/>
          </a:p>
        </p:txBody>
      </p:sp>
    </p:spTree>
    <p:extLst>
      <p:ext uri="{BB962C8B-B14F-4D97-AF65-F5344CB8AC3E}">
        <p14:creationId xmlns:p14="http://schemas.microsoft.com/office/powerpoint/2010/main" val="19070342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1" y="228600"/>
            <a:ext cx="7620000" cy="1676400"/>
          </a:xfrm>
        </p:spPr>
        <p:txBody>
          <a:bodyPr/>
          <a:lstStyle/>
          <a:p>
            <a:pPr algn="ctr"/>
            <a:r>
              <a:rPr lang="en-US" sz="3600" dirty="0"/>
              <a:t> </a:t>
            </a:r>
            <a:r>
              <a:rPr lang="en-US" sz="2800" dirty="0" err="1"/>
              <a:t>Whitbourne</a:t>
            </a:r>
            <a:r>
              <a:rPr lang="en-US" sz="2800" dirty="0"/>
              <a:t> </a:t>
            </a:r>
            <a:r>
              <a:rPr lang="en-US" sz="2800" dirty="0" smtClean="0"/>
              <a:t>&amp; </a:t>
            </a:r>
            <a:r>
              <a:rPr lang="en-US" sz="2800" dirty="0"/>
              <a:t>Waterman (1979): Three Designs Used to “Unpack” Developmental Change </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600200"/>
            <a:ext cx="8458200" cy="4800600"/>
          </a:xfrm>
        </p:spPr>
      </p:pic>
    </p:spTree>
    <p:extLst>
      <p:ext uri="{BB962C8B-B14F-4D97-AF65-F5344CB8AC3E}">
        <p14:creationId xmlns:p14="http://schemas.microsoft.com/office/powerpoint/2010/main" val="19070342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Longitudinal Design </a:t>
            </a:r>
            <a:endParaRPr lang="en-US" dirty="0"/>
          </a:p>
        </p:txBody>
      </p:sp>
      <p:sp>
        <p:nvSpPr>
          <p:cNvPr id="3" name="Content Placeholder 2"/>
          <p:cNvSpPr>
            <a:spLocks noGrp="1"/>
          </p:cNvSpPr>
          <p:nvPr>
            <p:ph idx="1"/>
          </p:nvPr>
        </p:nvSpPr>
        <p:spPr/>
        <p:txBody>
          <a:bodyPr/>
          <a:lstStyle/>
          <a:p>
            <a:endParaRPr lang="en-US" dirty="0" smtClean="0"/>
          </a:p>
          <a:p>
            <a:pPr>
              <a:spcAft>
                <a:spcPts val="1800"/>
              </a:spcAft>
            </a:pPr>
            <a:r>
              <a:rPr lang="en-US" dirty="0" smtClean="0"/>
              <a:t>College </a:t>
            </a:r>
            <a:r>
              <a:rPr lang="en-US" dirty="0" smtClean="0"/>
              <a:t>students completed a survey in 1966.</a:t>
            </a:r>
          </a:p>
          <a:p>
            <a:r>
              <a:rPr lang="en-US" dirty="0" smtClean="0"/>
              <a:t>Ten years later, they were contacted again and completed the same survey a second time.  </a:t>
            </a:r>
          </a:p>
          <a:p>
            <a:endParaRPr lang="en-US" dirty="0"/>
          </a:p>
          <a:p>
            <a:r>
              <a:rPr lang="en-US" dirty="0" smtClean="0"/>
              <a:t>Findings showed dramatic increases in psychosocial developmental levels over the ten years.  </a:t>
            </a:r>
          </a:p>
          <a:p>
            <a:endParaRPr lang="en-US" dirty="0"/>
          </a:p>
          <a:p>
            <a:r>
              <a:rPr lang="en-US" dirty="0" smtClean="0"/>
              <a:t>Both men and women showed this change.  </a:t>
            </a:r>
            <a:endParaRPr lang="en-US" dirty="0"/>
          </a:p>
        </p:txBody>
      </p:sp>
    </p:spTree>
    <p:extLst>
      <p:ext uri="{BB962C8B-B14F-4D97-AF65-F5344CB8AC3E}">
        <p14:creationId xmlns:p14="http://schemas.microsoft.com/office/powerpoint/2010/main" val="26835837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325562"/>
          </a:xfrm>
        </p:spPr>
        <p:txBody>
          <a:bodyPr/>
          <a:lstStyle/>
          <a:p>
            <a:pPr algn="ctr"/>
            <a:r>
              <a:rPr lang="en-US" dirty="0" smtClean="0"/>
              <a:t>Longitudinal Design</a:t>
            </a:r>
            <a:endParaRPr lang="en-US" dirty="0"/>
          </a:p>
        </p:txBody>
      </p:sp>
      <p:pic>
        <p:nvPicPr>
          <p:cNvPr id="5123" name="Picture 3" descr="C:\Users\Barbara Moely\Documents\2012 Baltimore Conference\DESIGN PAPER\2012_09_14\Longitudinal _0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828800"/>
            <a:ext cx="3772983"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0108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Cross-Sectional Design </a:t>
            </a:r>
            <a:endParaRPr lang="en-US" dirty="0"/>
          </a:p>
        </p:txBody>
      </p:sp>
      <p:sp>
        <p:nvSpPr>
          <p:cNvPr id="3" name="Content Placeholder 2"/>
          <p:cNvSpPr>
            <a:spLocks noGrp="1"/>
          </p:cNvSpPr>
          <p:nvPr>
            <p:ph idx="1"/>
          </p:nvPr>
        </p:nvSpPr>
        <p:spPr/>
        <p:txBody>
          <a:bodyPr>
            <a:normAutofit/>
          </a:bodyPr>
          <a:lstStyle/>
          <a:p>
            <a:pPr>
              <a:spcAft>
                <a:spcPts val="1200"/>
              </a:spcAft>
            </a:pPr>
            <a:r>
              <a:rPr lang="en-US" dirty="0" smtClean="0"/>
              <a:t>Following up on the longitudinal study, </a:t>
            </a:r>
            <a:r>
              <a:rPr lang="en-US" dirty="0" err="1" smtClean="0"/>
              <a:t>Whitbourne</a:t>
            </a:r>
            <a:r>
              <a:rPr lang="en-US" dirty="0" smtClean="0"/>
              <a:t> and Waterman collected data for a cross-sectional comparison in 1976.  They gathered data from a group of college students who were, in 1976, the same age as the students they had surveyed ten years earlier.  </a:t>
            </a:r>
          </a:p>
          <a:p>
            <a:pPr>
              <a:spcAft>
                <a:spcPts val="1200"/>
              </a:spcAft>
            </a:pPr>
            <a:r>
              <a:rPr lang="en-US" dirty="0" smtClean="0"/>
              <a:t>Findings for this comparison showed the same outcomes for men of different ages as that seen in the longitudinal study.  </a:t>
            </a:r>
          </a:p>
          <a:p>
            <a:r>
              <a:rPr lang="en-US" dirty="0" smtClean="0"/>
              <a:t>However, women showed a different pattern:  For those tested in 1976, there was only a slight difference between the younger and older women.  </a:t>
            </a:r>
            <a:endParaRPr lang="en-US" dirty="0"/>
          </a:p>
        </p:txBody>
      </p:sp>
    </p:spTree>
    <p:extLst>
      <p:ext uri="{BB962C8B-B14F-4D97-AF65-F5344CB8AC3E}">
        <p14:creationId xmlns:p14="http://schemas.microsoft.com/office/powerpoint/2010/main" val="30911849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6639</TotalTime>
  <Words>2213</Words>
  <Application>Microsoft Office PowerPoint</Application>
  <PresentationFormat>On-screen Show (4:3)</PresentationFormat>
  <Paragraphs>268</Paragraphs>
  <Slides>37</Slides>
  <Notes>5</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Adjacency</vt:lpstr>
      <vt:lpstr>PowerPoint Presentation</vt:lpstr>
      <vt:lpstr>Using Longitudinal, Cross-sectional, and Time Lag Models to Understand Change Over Time</vt:lpstr>
      <vt:lpstr>Topics of Today’s Discussion </vt:lpstr>
      <vt:lpstr>Developmental Psychology: Questions of Interest  </vt:lpstr>
      <vt:lpstr>An Exemplary Study </vt:lpstr>
      <vt:lpstr> Whitbourne &amp; Waterman (1979): Three Designs Used to “Unpack” Developmental Change </vt:lpstr>
      <vt:lpstr>Longitudinal Design </vt:lpstr>
      <vt:lpstr>Longitudinal Design</vt:lpstr>
      <vt:lpstr>Cross-Sectional Design </vt:lpstr>
      <vt:lpstr>Cross-Sectional Design </vt:lpstr>
      <vt:lpstr>Time Lag Comparisons</vt:lpstr>
      <vt:lpstr>Time Lag Design </vt:lpstr>
      <vt:lpstr>Conclusions from W&amp;W Study</vt:lpstr>
      <vt:lpstr> Whitbourne &amp; Waterman (1979): Three Designs Used to “Unpack” Developmental Change </vt:lpstr>
      <vt:lpstr>Adapting the Model to  Research at Tulane University</vt:lpstr>
      <vt:lpstr>PowerPoint Presentation</vt:lpstr>
      <vt:lpstr>Tulane Longitudinal Study </vt:lpstr>
      <vt:lpstr>Tulane Longitudinal Project:  Research Design for First Two Years of College </vt:lpstr>
      <vt:lpstr>Qualifications </vt:lpstr>
      <vt:lpstr>Approach Taken to Identify  Changes over Time/Age</vt:lpstr>
      <vt:lpstr>Designs in Tulane Study </vt:lpstr>
      <vt:lpstr>Knowledge of New Orleans Culture and Issues </vt:lpstr>
      <vt:lpstr>Longitudinal Design:  Increase in Knowledge Reported from College Entry to Junior Year (N = 147)</vt:lpstr>
      <vt:lpstr>Cross-sectional Design:  Incoming and More Advanced Students Differ at Time 1</vt:lpstr>
      <vt:lpstr>Time Lag Design: Advanced Students at Time 2 Show Higher Scores than  Advanced Students at Time 1</vt:lpstr>
      <vt:lpstr>Model 1: Impacts of Prior and Recent Experiences More Important than Age per se</vt:lpstr>
      <vt:lpstr>Same Model 1:  Repeated Testing  Makes No Difference </vt:lpstr>
      <vt:lpstr>Seeks Information about Political/Social Issues </vt:lpstr>
      <vt:lpstr>Model 2: Impact of Recent Experiences,   Ruling out Effect of Age</vt:lpstr>
      <vt:lpstr>Model 2: Impact of Environment/Experiences,  Ruling out Effects of Age  (Some Impact of Repeated Testing)  </vt:lpstr>
      <vt:lpstr>Valuing of Community Engagement</vt:lpstr>
      <vt:lpstr>Model 3: Impacts of Background and  Recent Experiences ,  Age Not a Factor</vt:lpstr>
      <vt:lpstr>Model 3: Impacts of Background and  Recent Experiences ,  Age Not a Factor  (Some Impact of Repeated Testing) </vt:lpstr>
      <vt:lpstr>Conclusions</vt:lpstr>
      <vt:lpstr>Implications for Designing Research Projects </vt:lpstr>
      <vt:lpstr>For Questions or Further Information:   </vt:lpstr>
      <vt:lpstr>Research Participants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Barbara Moely</dc:creator>
  <cp:lastModifiedBy>Barbara Moely</cp:lastModifiedBy>
  <cp:revision>68</cp:revision>
  <cp:lastPrinted>2012-09-21T14:20:28Z</cp:lastPrinted>
  <dcterms:created xsi:type="dcterms:W3CDTF">2012-09-13T10:23:13Z</dcterms:created>
  <dcterms:modified xsi:type="dcterms:W3CDTF">2012-09-25T03:58:37Z</dcterms:modified>
</cp:coreProperties>
</file>